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28"/>
  </p:notesMasterIdLst>
  <p:handoutMasterIdLst>
    <p:handoutMasterId r:id="rId29"/>
  </p:handoutMasterIdLst>
  <p:sldIdLst>
    <p:sldId id="446" r:id="rId2"/>
    <p:sldId id="428" r:id="rId3"/>
    <p:sldId id="429" r:id="rId4"/>
    <p:sldId id="430" r:id="rId5"/>
    <p:sldId id="431" r:id="rId6"/>
    <p:sldId id="432" r:id="rId7"/>
    <p:sldId id="419" r:id="rId8"/>
    <p:sldId id="427" r:id="rId9"/>
    <p:sldId id="433" r:id="rId10"/>
    <p:sldId id="319" r:id="rId11"/>
    <p:sldId id="434" r:id="rId12"/>
    <p:sldId id="447" r:id="rId13"/>
    <p:sldId id="448" r:id="rId14"/>
    <p:sldId id="435" r:id="rId15"/>
    <p:sldId id="436" r:id="rId16"/>
    <p:sldId id="442" r:id="rId17"/>
    <p:sldId id="438" r:id="rId18"/>
    <p:sldId id="439" r:id="rId19"/>
    <p:sldId id="440" r:id="rId20"/>
    <p:sldId id="449" r:id="rId21"/>
    <p:sldId id="441" r:id="rId22"/>
    <p:sldId id="414" r:id="rId23"/>
    <p:sldId id="437" r:id="rId24"/>
    <p:sldId id="423" r:id="rId25"/>
    <p:sldId id="443" r:id="rId26"/>
    <p:sldId id="386" r:id="rId27"/>
  </p:sldIdLst>
  <p:sldSz cx="9144000" cy="6858000" type="screen4x3"/>
  <p:notesSz cx="6858000" cy="9313863"/>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4"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6600"/>
    <a:srgbClr val="C0C0C0"/>
    <a:srgbClr val="00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23" autoAdjust="0"/>
    <p:restoredTop sz="94660"/>
  </p:normalViewPr>
  <p:slideViewPr>
    <p:cSldViewPr snapToGrid="0">
      <p:cViewPr varScale="1">
        <p:scale>
          <a:sx n="108" d="100"/>
          <a:sy n="108" d="100"/>
        </p:scale>
        <p:origin x="93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7" d="100"/>
          <a:sy n="57" d="100"/>
        </p:scale>
        <p:origin x="-1764" y="-78"/>
      </p:cViewPr>
      <p:guideLst>
        <p:guide orient="horz" pos="2934"/>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ileen Allen" userId="fc5a760d07a6353e" providerId="LiveId" clId="{9AD26F51-CEA3-4620-A9B1-525DF9B644A2}"/>
    <pc:docChg chg="undo custSel addSld delSld modSld sldOrd">
      <pc:chgData name="Eileen Allen" userId="fc5a760d07a6353e" providerId="LiveId" clId="{9AD26F51-CEA3-4620-A9B1-525DF9B644A2}" dt="2024-03-08T21:29:40.954" v="1046" actId="20577"/>
      <pc:docMkLst>
        <pc:docMk/>
      </pc:docMkLst>
      <pc:sldChg chg="delSp modSp add del mod">
        <pc:chgData name="Eileen Allen" userId="fc5a760d07a6353e" providerId="LiveId" clId="{9AD26F51-CEA3-4620-A9B1-525DF9B644A2}" dt="2024-03-07T21:39:38.623" v="583" actId="47"/>
        <pc:sldMkLst>
          <pc:docMk/>
          <pc:sldMk cId="4159286684" sldId="408"/>
        </pc:sldMkLst>
        <pc:spChg chg="del">
          <ac:chgData name="Eileen Allen" userId="fc5a760d07a6353e" providerId="LiveId" clId="{9AD26F51-CEA3-4620-A9B1-525DF9B644A2}" dt="2024-03-07T21:37:13.557" v="563" actId="478"/>
          <ac:spMkLst>
            <pc:docMk/>
            <pc:sldMk cId="4159286684" sldId="408"/>
            <ac:spMk id="12290" creationId="{00000000-0000-0000-0000-000000000000}"/>
          </ac:spMkLst>
        </pc:spChg>
        <pc:spChg chg="mod">
          <ac:chgData name="Eileen Allen" userId="fc5a760d07a6353e" providerId="LiveId" clId="{9AD26F51-CEA3-4620-A9B1-525DF9B644A2}" dt="2024-03-07T21:38:24.731" v="569" actId="14100"/>
          <ac:spMkLst>
            <pc:docMk/>
            <pc:sldMk cId="4159286684" sldId="408"/>
            <ac:spMk id="12291" creationId="{00000000-0000-0000-0000-000000000000}"/>
          </ac:spMkLst>
        </pc:spChg>
      </pc:sldChg>
      <pc:sldChg chg="modSp mod ord">
        <pc:chgData name="Eileen Allen" userId="fc5a760d07a6353e" providerId="LiveId" clId="{9AD26F51-CEA3-4620-A9B1-525DF9B644A2}" dt="2024-03-07T22:04:36.126" v="991"/>
        <pc:sldMkLst>
          <pc:docMk/>
          <pc:sldMk cId="1176509417" sldId="414"/>
        </pc:sldMkLst>
        <pc:spChg chg="mod">
          <ac:chgData name="Eileen Allen" userId="fc5a760d07a6353e" providerId="LiveId" clId="{9AD26F51-CEA3-4620-A9B1-525DF9B644A2}" dt="2024-03-07T21:12:04.670" v="325" actId="20577"/>
          <ac:spMkLst>
            <pc:docMk/>
            <pc:sldMk cId="1176509417" sldId="414"/>
            <ac:spMk id="12291" creationId="{00000000-0000-0000-0000-000000000000}"/>
          </ac:spMkLst>
        </pc:spChg>
      </pc:sldChg>
      <pc:sldChg chg="modSp mod">
        <pc:chgData name="Eileen Allen" userId="fc5a760d07a6353e" providerId="LiveId" clId="{9AD26F51-CEA3-4620-A9B1-525DF9B644A2}" dt="2024-03-07T20:04:20.511" v="51" actId="6549"/>
        <pc:sldMkLst>
          <pc:docMk/>
          <pc:sldMk cId="3903235352" sldId="419"/>
        </pc:sldMkLst>
        <pc:spChg chg="mod">
          <ac:chgData name="Eileen Allen" userId="fc5a760d07a6353e" providerId="LiveId" clId="{9AD26F51-CEA3-4620-A9B1-525DF9B644A2}" dt="2024-03-07T20:04:20.511" v="51" actId="6549"/>
          <ac:spMkLst>
            <pc:docMk/>
            <pc:sldMk cId="3903235352" sldId="419"/>
            <ac:spMk id="7" creationId="{D4D36387-BC80-079D-A3B2-C79B48D51A30}"/>
          </ac:spMkLst>
        </pc:spChg>
      </pc:sldChg>
      <pc:sldChg chg="modSp mod">
        <pc:chgData name="Eileen Allen" userId="fc5a760d07a6353e" providerId="LiveId" clId="{9AD26F51-CEA3-4620-A9B1-525DF9B644A2}" dt="2024-03-07T21:56:19.228" v="989" actId="6549"/>
        <pc:sldMkLst>
          <pc:docMk/>
          <pc:sldMk cId="3533553548" sldId="428"/>
        </pc:sldMkLst>
        <pc:spChg chg="mod">
          <ac:chgData name="Eileen Allen" userId="fc5a760d07a6353e" providerId="LiveId" clId="{9AD26F51-CEA3-4620-A9B1-525DF9B644A2}" dt="2024-03-07T21:56:19.228" v="989" actId="6549"/>
          <ac:spMkLst>
            <pc:docMk/>
            <pc:sldMk cId="3533553548" sldId="428"/>
            <ac:spMk id="6" creationId="{230B77DF-6A29-123F-DF29-AAD59D54B85E}"/>
          </ac:spMkLst>
        </pc:spChg>
      </pc:sldChg>
      <pc:sldChg chg="modSp mod">
        <pc:chgData name="Eileen Allen" userId="fc5a760d07a6353e" providerId="LiveId" clId="{9AD26F51-CEA3-4620-A9B1-525DF9B644A2}" dt="2024-03-07T22:16:50.880" v="994" actId="6549"/>
        <pc:sldMkLst>
          <pc:docMk/>
          <pc:sldMk cId="130171258" sldId="430"/>
        </pc:sldMkLst>
        <pc:spChg chg="mod">
          <ac:chgData name="Eileen Allen" userId="fc5a760d07a6353e" providerId="LiveId" clId="{9AD26F51-CEA3-4620-A9B1-525DF9B644A2}" dt="2024-03-07T22:16:50.880" v="994" actId="6549"/>
          <ac:spMkLst>
            <pc:docMk/>
            <pc:sldMk cId="130171258" sldId="430"/>
            <ac:spMk id="6" creationId="{230B77DF-6A29-123F-DF29-AAD59D54B85E}"/>
          </ac:spMkLst>
        </pc:spChg>
      </pc:sldChg>
      <pc:sldChg chg="modSp mod">
        <pc:chgData name="Eileen Allen" userId="fc5a760d07a6353e" providerId="LiveId" clId="{9AD26F51-CEA3-4620-A9B1-525DF9B644A2}" dt="2024-03-07T20:03:38.420" v="43" actId="6549"/>
        <pc:sldMkLst>
          <pc:docMk/>
          <pc:sldMk cId="809073344" sldId="432"/>
        </pc:sldMkLst>
        <pc:spChg chg="mod">
          <ac:chgData name="Eileen Allen" userId="fc5a760d07a6353e" providerId="LiveId" clId="{9AD26F51-CEA3-4620-A9B1-525DF9B644A2}" dt="2024-03-07T20:03:38.420" v="43" actId="6549"/>
          <ac:spMkLst>
            <pc:docMk/>
            <pc:sldMk cId="809073344" sldId="432"/>
            <ac:spMk id="6" creationId="{230B77DF-6A29-123F-DF29-AAD59D54B85E}"/>
          </ac:spMkLst>
        </pc:spChg>
      </pc:sldChg>
      <pc:sldChg chg="modSp mod">
        <pc:chgData name="Eileen Allen" userId="fc5a760d07a6353e" providerId="LiveId" clId="{9AD26F51-CEA3-4620-A9B1-525DF9B644A2}" dt="2024-03-07T20:05:19.252" v="65" actId="6549"/>
        <pc:sldMkLst>
          <pc:docMk/>
          <pc:sldMk cId="450803247" sldId="433"/>
        </pc:sldMkLst>
        <pc:spChg chg="mod">
          <ac:chgData name="Eileen Allen" userId="fc5a760d07a6353e" providerId="LiveId" clId="{9AD26F51-CEA3-4620-A9B1-525DF9B644A2}" dt="2024-03-07T20:05:19.252" v="65" actId="6549"/>
          <ac:spMkLst>
            <pc:docMk/>
            <pc:sldMk cId="450803247" sldId="433"/>
            <ac:spMk id="6" creationId="{230B77DF-6A29-123F-DF29-AAD59D54B85E}"/>
          </ac:spMkLst>
        </pc:spChg>
      </pc:sldChg>
      <pc:sldChg chg="modSp mod">
        <pc:chgData name="Eileen Allen" userId="fc5a760d07a6353e" providerId="LiveId" clId="{9AD26F51-CEA3-4620-A9B1-525DF9B644A2}" dt="2024-03-07T20:53:09.935" v="151" actId="12"/>
        <pc:sldMkLst>
          <pc:docMk/>
          <pc:sldMk cId="2948593533" sldId="434"/>
        </pc:sldMkLst>
        <pc:spChg chg="mod">
          <ac:chgData name="Eileen Allen" userId="fc5a760d07a6353e" providerId="LiveId" clId="{9AD26F51-CEA3-4620-A9B1-525DF9B644A2}" dt="2024-03-07T20:53:09.935" v="151" actId="12"/>
          <ac:spMkLst>
            <pc:docMk/>
            <pc:sldMk cId="2948593533" sldId="434"/>
            <ac:spMk id="11267" creationId="{00000000-0000-0000-0000-000000000000}"/>
          </ac:spMkLst>
        </pc:spChg>
      </pc:sldChg>
      <pc:sldChg chg="modSp mod">
        <pc:chgData name="Eileen Allen" userId="fc5a760d07a6353e" providerId="LiveId" clId="{9AD26F51-CEA3-4620-A9B1-525DF9B644A2}" dt="2024-03-08T21:27:39.127" v="999" actId="115"/>
        <pc:sldMkLst>
          <pc:docMk/>
          <pc:sldMk cId="3144405680" sldId="435"/>
        </pc:sldMkLst>
        <pc:spChg chg="mod">
          <ac:chgData name="Eileen Allen" userId="fc5a760d07a6353e" providerId="LiveId" clId="{9AD26F51-CEA3-4620-A9B1-525DF9B644A2}" dt="2024-03-08T21:27:39.127" v="999" actId="115"/>
          <ac:spMkLst>
            <pc:docMk/>
            <pc:sldMk cId="3144405680" sldId="435"/>
            <ac:spMk id="6" creationId="{230B77DF-6A29-123F-DF29-AAD59D54B85E}"/>
          </ac:spMkLst>
        </pc:spChg>
      </pc:sldChg>
      <pc:sldChg chg="modSp mod">
        <pc:chgData name="Eileen Allen" userId="fc5a760d07a6353e" providerId="LiveId" clId="{9AD26F51-CEA3-4620-A9B1-525DF9B644A2}" dt="2024-03-07T21:53:31.603" v="923" actId="20577"/>
        <pc:sldMkLst>
          <pc:docMk/>
          <pc:sldMk cId="332213048" sldId="436"/>
        </pc:sldMkLst>
        <pc:spChg chg="mod">
          <ac:chgData name="Eileen Allen" userId="fc5a760d07a6353e" providerId="LiveId" clId="{9AD26F51-CEA3-4620-A9B1-525DF9B644A2}" dt="2024-03-07T21:53:31.603" v="923" actId="20577"/>
          <ac:spMkLst>
            <pc:docMk/>
            <pc:sldMk cId="332213048" sldId="436"/>
            <ac:spMk id="6" creationId="{230B77DF-6A29-123F-DF29-AAD59D54B85E}"/>
          </ac:spMkLst>
        </pc:spChg>
      </pc:sldChg>
      <pc:sldChg chg="ord">
        <pc:chgData name="Eileen Allen" userId="fc5a760d07a6353e" providerId="LiveId" clId="{9AD26F51-CEA3-4620-A9B1-525DF9B644A2}" dt="2024-03-07T22:05:13.659" v="993"/>
        <pc:sldMkLst>
          <pc:docMk/>
          <pc:sldMk cId="3711575942" sldId="437"/>
        </pc:sldMkLst>
      </pc:sldChg>
      <pc:sldChg chg="modSp mod">
        <pc:chgData name="Eileen Allen" userId="fc5a760d07a6353e" providerId="LiveId" clId="{9AD26F51-CEA3-4620-A9B1-525DF9B644A2}" dt="2024-03-07T21:50:48.854" v="762" actId="6549"/>
        <pc:sldMkLst>
          <pc:docMk/>
          <pc:sldMk cId="928713639" sldId="439"/>
        </pc:sldMkLst>
        <pc:spChg chg="mod">
          <ac:chgData name="Eileen Allen" userId="fc5a760d07a6353e" providerId="LiveId" clId="{9AD26F51-CEA3-4620-A9B1-525DF9B644A2}" dt="2024-03-07T21:50:48.854" v="762" actId="6549"/>
          <ac:spMkLst>
            <pc:docMk/>
            <pc:sldMk cId="928713639" sldId="439"/>
            <ac:spMk id="6" creationId="{230B77DF-6A29-123F-DF29-AAD59D54B85E}"/>
          </ac:spMkLst>
        </pc:spChg>
      </pc:sldChg>
      <pc:sldChg chg="modSp mod">
        <pc:chgData name="Eileen Allen" userId="fc5a760d07a6353e" providerId="LiveId" clId="{9AD26F51-CEA3-4620-A9B1-525DF9B644A2}" dt="2024-03-08T21:29:40.954" v="1046" actId="20577"/>
        <pc:sldMkLst>
          <pc:docMk/>
          <pc:sldMk cId="993829178" sldId="440"/>
        </pc:sldMkLst>
        <pc:spChg chg="mod">
          <ac:chgData name="Eileen Allen" userId="fc5a760d07a6353e" providerId="LiveId" clId="{9AD26F51-CEA3-4620-A9B1-525DF9B644A2}" dt="2024-03-08T21:29:40.954" v="1046" actId="20577"/>
          <ac:spMkLst>
            <pc:docMk/>
            <pc:sldMk cId="993829178" sldId="440"/>
            <ac:spMk id="6" creationId="{230B77DF-6A29-123F-DF29-AAD59D54B85E}"/>
          </ac:spMkLst>
        </pc:spChg>
      </pc:sldChg>
      <pc:sldChg chg="ord">
        <pc:chgData name="Eileen Allen" userId="fc5a760d07a6353e" providerId="LiveId" clId="{9AD26F51-CEA3-4620-A9B1-525DF9B644A2}" dt="2024-03-07T22:20:33.361" v="996"/>
        <pc:sldMkLst>
          <pc:docMk/>
          <pc:sldMk cId="2744814687" sldId="442"/>
        </pc:sldMkLst>
      </pc:sldChg>
      <pc:sldChg chg="modSp add mod">
        <pc:chgData name="Eileen Allen" userId="fc5a760d07a6353e" providerId="LiveId" clId="{9AD26F51-CEA3-4620-A9B1-525DF9B644A2}" dt="2024-03-08T21:25:57.805" v="997" actId="115"/>
        <pc:sldMkLst>
          <pc:docMk/>
          <pc:sldMk cId="84681317" sldId="447"/>
        </pc:sldMkLst>
        <pc:spChg chg="mod">
          <ac:chgData name="Eileen Allen" userId="fc5a760d07a6353e" providerId="LiveId" clId="{9AD26F51-CEA3-4620-A9B1-525DF9B644A2}" dt="2024-03-08T21:25:57.805" v="997" actId="115"/>
          <ac:spMkLst>
            <pc:docMk/>
            <pc:sldMk cId="84681317" sldId="447"/>
            <ac:spMk id="6" creationId="{E201D662-8CE8-6170-E086-84DABFE50ABA}"/>
          </ac:spMkLst>
        </pc:spChg>
      </pc:sldChg>
      <pc:sldChg chg="modSp add mod">
        <pc:chgData name="Eileen Allen" userId="fc5a760d07a6353e" providerId="LiveId" clId="{9AD26F51-CEA3-4620-A9B1-525DF9B644A2}" dt="2024-03-07T21:19:12.637" v="364" actId="115"/>
        <pc:sldMkLst>
          <pc:docMk/>
          <pc:sldMk cId="4124054567" sldId="448"/>
        </pc:sldMkLst>
        <pc:spChg chg="mod">
          <ac:chgData name="Eileen Allen" userId="fc5a760d07a6353e" providerId="LiveId" clId="{9AD26F51-CEA3-4620-A9B1-525DF9B644A2}" dt="2024-03-07T21:19:12.637" v="364" actId="115"/>
          <ac:spMkLst>
            <pc:docMk/>
            <pc:sldMk cId="4124054567" sldId="448"/>
            <ac:spMk id="6" creationId="{4D6593EA-A9EA-2450-A365-60BFF772A117}"/>
          </ac:spMkLst>
        </pc:spChg>
      </pc:sldChg>
      <pc:sldChg chg="modSp add mod">
        <pc:chgData name="Eileen Allen" userId="fc5a760d07a6353e" providerId="LiveId" clId="{9AD26F51-CEA3-4620-A9B1-525DF9B644A2}" dt="2024-03-07T21:49:47.833" v="759" actId="15"/>
        <pc:sldMkLst>
          <pc:docMk/>
          <pc:sldMk cId="1976377359" sldId="449"/>
        </pc:sldMkLst>
        <pc:spChg chg="mod">
          <ac:chgData name="Eileen Allen" userId="fc5a760d07a6353e" providerId="LiveId" clId="{9AD26F51-CEA3-4620-A9B1-525DF9B644A2}" dt="2024-03-07T21:49:47.833" v="759" actId="15"/>
          <ac:spMkLst>
            <pc:docMk/>
            <pc:sldMk cId="1976377359" sldId="449"/>
            <ac:spMk id="6" creationId="{DCCD737E-0AE1-7725-6DE8-FCA09399035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72421" cy="46760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027" y="0"/>
            <a:ext cx="2972421" cy="467603"/>
          </a:xfrm>
          <a:prstGeom prst="rect">
            <a:avLst/>
          </a:prstGeom>
        </p:spPr>
        <p:txBody>
          <a:bodyPr vert="horz" lIns="91440" tIns="45720" rIns="91440" bIns="45720" rtlCol="0"/>
          <a:lstStyle>
            <a:lvl1pPr algn="r">
              <a:defRPr sz="1200"/>
            </a:lvl1pPr>
          </a:lstStyle>
          <a:p>
            <a:endParaRPr lang="en-US" dirty="0"/>
          </a:p>
        </p:txBody>
      </p:sp>
      <p:sp>
        <p:nvSpPr>
          <p:cNvPr id="4" name="Footer Placeholder 3"/>
          <p:cNvSpPr>
            <a:spLocks noGrp="1"/>
          </p:cNvSpPr>
          <p:nvPr>
            <p:ph type="ftr" sz="quarter" idx="2"/>
          </p:nvPr>
        </p:nvSpPr>
        <p:spPr>
          <a:xfrm>
            <a:off x="2" y="8846262"/>
            <a:ext cx="2972421" cy="467603"/>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027" y="8846262"/>
            <a:ext cx="2972421" cy="467603"/>
          </a:xfrm>
          <a:prstGeom prst="rect">
            <a:avLst/>
          </a:prstGeom>
        </p:spPr>
        <p:txBody>
          <a:bodyPr vert="horz" lIns="91440" tIns="45720" rIns="91440" bIns="45720" rtlCol="0" anchor="b"/>
          <a:lstStyle>
            <a:lvl1pPr algn="r">
              <a:defRPr sz="1200"/>
            </a:lvl1pPr>
          </a:lstStyle>
          <a:p>
            <a:fld id="{9107373B-D2BB-44B6-A74C-B3085484AAD4}" type="slidenum">
              <a:rPr lang="en-US" smtClean="0"/>
              <a:t>‹#›</a:t>
            </a:fld>
            <a:endParaRPr lang="en-US" dirty="0"/>
          </a:p>
        </p:txBody>
      </p:sp>
    </p:spTree>
    <p:extLst>
      <p:ext uri="{BB962C8B-B14F-4D97-AF65-F5344CB8AC3E}">
        <p14:creationId xmlns:p14="http://schemas.microsoft.com/office/powerpoint/2010/main" val="2721259185"/>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2" y="0"/>
            <a:ext cx="2970453" cy="466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277" tIns="45139" rIns="90277" bIns="45139" numCol="1" anchor="t" anchorCtr="0" compatLnSpc="1">
            <a:prstTxWarp prst="textNoShape">
              <a:avLst/>
            </a:prstTxWarp>
          </a:bodyPr>
          <a:lstStyle>
            <a:lvl1pPr algn="l" defTabSz="903177" eaLnBrk="0" hangingPunct="0">
              <a:defRPr sz="1200"/>
            </a:lvl1pPr>
          </a:lstStyle>
          <a:p>
            <a:pPr>
              <a:defRPr/>
            </a:pPr>
            <a:endParaRPr lang="en-US" dirty="0"/>
          </a:p>
        </p:txBody>
      </p:sp>
      <p:sp>
        <p:nvSpPr>
          <p:cNvPr id="55299" name="Rectangle 3"/>
          <p:cNvSpPr>
            <a:spLocks noGrp="1" noChangeArrowheads="1"/>
          </p:cNvSpPr>
          <p:nvPr>
            <p:ph type="dt" idx="1"/>
          </p:nvPr>
        </p:nvSpPr>
        <p:spPr bwMode="auto">
          <a:xfrm>
            <a:off x="3885995" y="0"/>
            <a:ext cx="2970453" cy="466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277" tIns="45139" rIns="90277" bIns="45139" numCol="1" anchor="t" anchorCtr="0" compatLnSpc="1">
            <a:prstTxWarp prst="textNoShape">
              <a:avLst/>
            </a:prstTxWarp>
          </a:bodyPr>
          <a:lstStyle>
            <a:lvl1pPr algn="r" defTabSz="903177" eaLnBrk="0" hangingPunct="0">
              <a:defRPr sz="1200"/>
            </a:lvl1pPr>
          </a:lstStyle>
          <a:p>
            <a:pPr>
              <a:defRPr/>
            </a:pPr>
            <a:endParaRPr lang="en-US" dirty="0"/>
          </a:p>
        </p:txBody>
      </p:sp>
      <p:sp>
        <p:nvSpPr>
          <p:cNvPr id="55300" name="Rectangle 4"/>
          <p:cNvSpPr>
            <a:spLocks noGrp="1" noRot="1" noChangeAspect="1" noChangeArrowheads="1" noTextEdit="1"/>
          </p:cNvSpPr>
          <p:nvPr>
            <p:ph type="sldImg" idx="2"/>
          </p:nvPr>
        </p:nvSpPr>
        <p:spPr bwMode="auto">
          <a:xfrm>
            <a:off x="1101725" y="698500"/>
            <a:ext cx="4656138" cy="3494088"/>
          </a:xfrm>
          <a:prstGeom prst="rect">
            <a:avLst/>
          </a:prstGeom>
          <a:noFill/>
          <a:ln w="9525">
            <a:solidFill>
              <a:srgbClr val="000000"/>
            </a:solidFill>
            <a:miter lim="800000"/>
            <a:headEnd/>
            <a:tailEnd/>
          </a:ln>
          <a:effectLst/>
        </p:spPr>
      </p:sp>
      <p:sp>
        <p:nvSpPr>
          <p:cNvPr id="55301" name="Rectangle 5"/>
          <p:cNvSpPr>
            <a:spLocks noGrp="1" noChangeArrowheads="1"/>
          </p:cNvSpPr>
          <p:nvPr>
            <p:ph type="body" sz="quarter" idx="3"/>
          </p:nvPr>
        </p:nvSpPr>
        <p:spPr bwMode="auto">
          <a:xfrm>
            <a:off x="685491" y="4424487"/>
            <a:ext cx="5487022" cy="4190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277" tIns="45139" rIns="90277" bIns="4513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5302" name="Rectangle 6"/>
          <p:cNvSpPr>
            <a:spLocks noGrp="1" noChangeArrowheads="1"/>
          </p:cNvSpPr>
          <p:nvPr>
            <p:ph type="ftr" sz="quarter" idx="4"/>
          </p:nvPr>
        </p:nvSpPr>
        <p:spPr bwMode="auto">
          <a:xfrm>
            <a:off x="2" y="8845767"/>
            <a:ext cx="2970453" cy="466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277" tIns="45139" rIns="90277" bIns="45139" numCol="1" anchor="b" anchorCtr="0" compatLnSpc="1">
            <a:prstTxWarp prst="textNoShape">
              <a:avLst/>
            </a:prstTxWarp>
          </a:bodyPr>
          <a:lstStyle>
            <a:lvl1pPr algn="l" defTabSz="903177" eaLnBrk="0" hangingPunct="0">
              <a:defRPr sz="1200"/>
            </a:lvl1pPr>
          </a:lstStyle>
          <a:p>
            <a:pPr>
              <a:defRPr/>
            </a:pPr>
            <a:endParaRPr lang="en-US" dirty="0"/>
          </a:p>
        </p:txBody>
      </p:sp>
      <p:sp>
        <p:nvSpPr>
          <p:cNvPr id="55303" name="Rectangle 7"/>
          <p:cNvSpPr>
            <a:spLocks noGrp="1" noChangeArrowheads="1"/>
          </p:cNvSpPr>
          <p:nvPr>
            <p:ph type="sldNum" sz="quarter" idx="5"/>
          </p:nvPr>
        </p:nvSpPr>
        <p:spPr bwMode="auto">
          <a:xfrm>
            <a:off x="3885995" y="8845767"/>
            <a:ext cx="2970453" cy="466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277" tIns="45139" rIns="90277" bIns="45139" numCol="1" anchor="b" anchorCtr="0" compatLnSpc="1">
            <a:prstTxWarp prst="textNoShape">
              <a:avLst/>
            </a:prstTxWarp>
          </a:bodyPr>
          <a:lstStyle>
            <a:lvl1pPr algn="r" defTabSz="903177" eaLnBrk="0" hangingPunct="0">
              <a:defRPr sz="1200"/>
            </a:lvl1pPr>
          </a:lstStyle>
          <a:p>
            <a:pPr>
              <a:defRPr/>
            </a:pPr>
            <a:fld id="{6E1F2A9E-4ECD-4B02-8B85-F3D6648B73D5}" type="slidenum">
              <a:rPr lang="en-US"/>
              <a:pPr>
                <a:defRPr/>
              </a:pPr>
              <a:t>‹#›</a:t>
            </a:fld>
            <a:endParaRPr lang="en-US" dirty="0"/>
          </a:p>
        </p:txBody>
      </p:sp>
    </p:spTree>
    <p:extLst>
      <p:ext uri="{BB962C8B-B14F-4D97-AF65-F5344CB8AC3E}">
        <p14:creationId xmlns:p14="http://schemas.microsoft.com/office/powerpoint/2010/main" val="3088155798"/>
      </p:ext>
    </p:extLst>
  </p:cSld>
  <p:clrMap bg1="lt1" tx1="dk1" bg2="lt2" tx2="dk2" accent1="accent1" accent2="accent2" accent3="accent3" accent4="accent4" accent5="accent5" accent6="accent6" hlink="hlink" folHlink="folHlink"/>
  <p:hf sldNum="0" hdr="0" ftr="0"/>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idx="10"/>
          </p:nvPr>
        </p:nvSpPr>
        <p:spPr/>
        <p:txBody>
          <a:bodyPr/>
          <a:lstStyle/>
          <a:p>
            <a:pPr>
              <a:defRPr/>
            </a:pPr>
            <a:endParaRPr lang="en-US" dirty="0"/>
          </a:p>
        </p:txBody>
      </p:sp>
    </p:spTree>
    <p:extLst>
      <p:ext uri="{BB962C8B-B14F-4D97-AF65-F5344CB8AC3E}">
        <p14:creationId xmlns:p14="http://schemas.microsoft.com/office/powerpoint/2010/main" val="36817652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p:spPr>
        <p:txBody>
          <a:bodyPr/>
          <a:lstStyle/>
          <a:p>
            <a:pPr eaLnBrk="1" hangingPunct="1"/>
            <a:endParaRPr lang="en-US" dirty="0"/>
          </a:p>
        </p:txBody>
      </p:sp>
      <p:sp>
        <p:nvSpPr>
          <p:cNvPr id="2" name="Date Placeholder 1"/>
          <p:cNvSpPr>
            <a:spLocks noGrp="1"/>
          </p:cNvSpPr>
          <p:nvPr>
            <p:ph type="dt" idx="10"/>
          </p:nvPr>
        </p:nvSpPr>
        <p:spPr/>
        <p:txBody>
          <a:bodyPr/>
          <a:lstStyle/>
          <a:p>
            <a:pPr>
              <a:defRPr/>
            </a:pPr>
            <a:endParaRPr lang="en-US" dirty="0"/>
          </a:p>
        </p:txBody>
      </p:sp>
    </p:spTree>
    <p:extLst>
      <p:ext uri="{BB962C8B-B14F-4D97-AF65-F5344CB8AC3E}">
        <p14:creationId xmlns:p14="http://schemas.microsoft.com/office/powerpoint/2010/main" val="3642030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p:spPr>
        <p:txBody>
          <a:bodyPr/>
          <a:lstStyle/>
          <a:p>
            <a:pPr eaLnBrk="1" hangingPunct="1"/>
            <a:endParaRPr lang="en-US" dirty="0"/>
          </a:p>
        </p:txBody>
      </p:sp>
      <p:sp>
        <p:nvSpPr>
          <p:cNvPr id="2" name="Date Placeholder 1"/>
          <p:cNvSpPr>
            <a:spLocks noGrp="1"/>
          </p:cNvSpPr>
          <p:nvPr>
            <p:ph type="dt" idx="10"/>
          </p:nvPr>
        </p:nvSpPr>
        <p:spPr/>
        <p:txBody>
          <a:bodyPr/>
          <a:lstStyle/>
          <a:p>
            <a:pPr>
              <a:defRPr/>
            </a:pPr>
            <a:endParaRPr lang="en-US" dirty="0"/>
          </a:p>
        </p:txBody>
      </p:sp>
    </p:spTree>
    <p:extLst>
      <p:ext uri="{BB962C8B-B14F-4D97-AF65-F5344CB8AC3E}">
        <p14:creationId xmlns:p14="http://schemas.microsoft.com/office/powerpoint/2010/main" val="359121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p:spPr>
        <p:txBody>
          <a:bodyPr/>
          <a:lstStyle/>
          <a:p>
            <a:pPr eaLnBrk="1" hangingPunct="1"/>
            <a:endParaRPr lang="en-US" dirty="0"/>
          </a:p>
        </p:txBody>
      </p:sp>
      <p:sp>
        <p:nvSpPr>
          <p:cNvPr id="2" name="Date Placeholder 1"/>
          <p:cNvSpPr>
            <a:spLocks noGrp="1"/>
          </p:cNvSpPr>
          <p:nvPr>
            <p:ph type="dt" idx="10"/>
          </p:nvPr>
        </p:nvSpPr>
        <p:spPr/>
        <p:txBody>
          <a:bodyPr/>
          <a:lstStyle/>
          <a:p>
            <a:pPr>
              <a:defRPr/>
            </a:pPr>
            <a:endParaRPr lang="en-US" dirty="0"/>
          </a:p>
        </p:txBody>
      </p:sp>
    </p:spTree>
    <p:extLst>
      <p:ext uri="{BB962C8B-B14F-4D97-AF65-F5344CB8AC3E}">
        <p14:creationId xmlns:p14="http://schemas.microsoft.com/office/powerpoint/2010/main" val="38963037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p:spPr>
        <p:txBody>
          <a:bodyPr/>
          <a:lstStyle/>
          <a:p>
            <a:pPr eaLnBrk="1" hangingPunct="1"/>
            <a:endParaRPr lang="en-US" dirty="0"/>
          </a:p>
        </p:txBody>
      </p:sp>
      <p:sp>
        <p:nvSpPr>
          <p:cNvPr id="2" name="Date Placeholder 1"/>
          <p:cNvSpPr>
            <a:spLocks noGrp="1"/>
          </p:cNvSpPr>
          <p:nvPr>
            <p:ph type="dt" idx="10"/>
          </p:nvPr>
        </p:nvSpPr>
        <p:spPr/>
        <p:txBody>
          <a:bodyPr/>
          <a:lstStyle/>
          <a:p>
            <a:pPr>
              <a:defRPr/>
            </a:pPr>
            <a:endParaRPr lang="en-US" dirty="0"/>
          </a:p>
        </p:txBody>
      </p:sp>
    </p:spTree>
    <p:extLst>
      <p:ext uri="{BB962C8B-B14F-4D97-AF65-F5344CB8AC3E}">
        <p14:creationId xmlns:p14="http://schemas.microsoft.com/office/powerpoint/2010/main" val="19976351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p:spPr>
        <p:txBody>
          <a:bodyPr/>
          <a:lstStyle/>
          <a:p>
            <a:pPr eaLnBrk="1" hangingPunct="1"/>
            <a:endParaRPr lang="en-US" dirty="0"/>
          </a:p>
        </p:txBody>
      </p:sp>
      <p:sp>
        <p:nvSpPr>
          <p:cNvPr id="2" name="Date Placeholder 1"/>
          <p:cNvSpPr>
            <a:spLocks noGrp="1"/>
          </p:cNvSpPr>
          <p:nvPr>
            <p:ph type="dt" idx="10"/>
          </p:nvPr>
        </p:nvSpPr>
        <p:spPr/>
        <p:txBody>
          <a:bodyPr/>
          <a:lstStyle/>
          <a:p>
            <a:pPr>
              <a:defRPr/>
            </a:pPr>
            <a:endParaRPr lang="en-US" dirty="0"/>
          </a:p>
        </p:txBody>
      </p:sp>
    </p:spTree>
    <p:extLst>
      <p:ext uri="{BB962C8B-B14F-4D97-AF65-F5344CB8AC3E}">
        <p14:creationId xmlns:p14="http://schemas.microsoft.com/office/powerpoint/2010/main" val="5530171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p:spPr>
        <p:txBody>
          <a:bodyPr/>
          <a:lstStyle/>
          <a:p>
            <a:pPr eaLnBrk="1" hangingPunct="1"/>
            <a:endParaRPr lang="en-US" dirty="0"/>
          </a:p>
        </p:txBody>
      </p:sp>
      <p:sp>
        <p:nvSpPr>
          <p:cNvPr id="2" name="Date Placeholder 1"/>
          <p:cNvSpPr>
            <a:spLocks noGrp="1"/>
          </p:cNvSpPr>
          <p:nvPr>
            <p:ph type="dt" idx="10"/>
          </p:nvPr>
        </p:nvSpPr>
        <p:spPr/>
        <p:txBody>
          <a:bodyPr/>
          <a:lstStyle/>
          <a:p>
            <a:pPr>
              <a:defRPr/>
            </a:pPr>
            <a:endParaRPr lang="en-US" dirty="0"/>
          </a:p>
        </p:txBody>
      </p:sp>
    </p:spTree>
    <p:extLst>
      <p:ext uri="{BB962C8B-B14F-4D97-AF65-F5344CB8AC3E}">
        <p14:creationId xmlns:p14="http://schemas.microsoft.com/office/powerpoint/2010/main" val="1506067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4ED3068-38EC-4656-AA8B-242FE43E2C32}"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5504637-96D0-4B42-BDA7-07456427E4C3}"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8B2A5CC-29CA-45FA-A820-3603BA6C8EE1}"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defRPr b="1"/>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457200" y="6489871"/>
            <a:ext cx="2133600" cy="231604"/>
          </a:xfrm>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xfrm>
            <a:off x="3124200" y="6489871"/>
            <a:ext cx="2895600" cy="231603"/>
          </a:xfr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xfrm>
            <a:off x="6553200" y="6492240"/>
            <a:ext cx="2133600" cy="231602"/>
          </a:xfrm>
          <a:ln/>
        </p:spPr>
        <p:txBody>
          <a:bodyPr/>
          <a:lstStyle>
            <a:lvl1pPr>
              <a:defRPr/>
            </a:lvl1pPr>
          </a:lstStyle>
          <a:p>
            <a:pPr>
              <a:defRPr/>
            </a:pPr>
            <a:fld id="{8DF924FF-446F-4E20-9235-672FAB9C702C}"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C5E26FB-A4A4-4177-A25C-F4FFB6E17965}"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430338"/>
            <a:ext cx="4038600" cy="4695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30338"/>
            <a:ext cx="4038600" cy="4695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6339035-3581-4CBD-98B0-66127E50E786}"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AECA236D-11D2-465A-AACF-820E83EEBA35}"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515A8CD7-365D-494C-9A1E-08C2CE192745}"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xfrm>
            <a:off x="6908042" y="6490932"/>
            <a:ext cx="2133600" cy="476250"/>
          </a:xfrm>
          <a:ln/>
        </p:spPr>
        <p:txBody>
          <a:bodyPr/>
          <a:lstStyle>
            <a:lvl1pPr>
              <a:defRPr/>
            </a:lvl1pPr>
          </a:lstStyle>
          <a:p>
            <a:pPr>
              <a:defRPr/>
            </a:pPr>
            <a:fld id="{841469D9-ED86-40E2-A427-9348B9428B9D}"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0BE6354-769C-4E94-A59A-DAF2731691B1}"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45AFB49A-6416-45D1-9CA6-423AFD6812E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19200" y="274638"/>
            <a:ext cx="6696075" cy="7159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430338"/>
            <a:ext cx="8229600" cy="4695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848F89D-EAA0-42DA-9D0F-99F32FBB26ED}" type="slidenum">
              <a:rPr lang="en-US"/>
              <a:pPr>
                <a:defRPr/>
              </a:pPr>
              <a:t>‹#›</a:t>
            </a:fld>
            <a:endParaRPr lang="en-US" dirty="0"/>
          </a:p>
        </p:txBody>
      </p:sp>
      <p:pic>
        <p:nvPicPr>
          <p:cNvPr id="1031" name="Picture 9"/>
          <p:cNvPicPr>
            <a:picLocks noChangeAspect="1" noChangeArrowheads="1"/>
          </p:cNvPicPr>
          <p:nvPr userDrawn="1"/>
        </p:nvPicPr>
        <p:blipFill>
          <a:blip r:embed="rId13" cstate="print"/>
          <a:srcRect/>
          <a:stretch>
            <a:fillRect/>
          </a:stretch>
        </p:blipFill>
        <p:spPr bwMode="auto">
          <a:xfrm>
            <a:off x="85725" y="231775"/>
            <a:ext cx="996950" cy="7588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0" fontAlgn="base" hangingPunct="0">
        <a:spcBef>
          <a:spcPct val="0"/>
        </a:spcBef>
        <a:spcAft>
          <a:spcPct val="0"/>
        </a:spcAft>
        <a:defRPr sz="3200" b="1">
          <a:solidFill>
            <a:srgbClr val="006699"/>
          </a:solidFill>
          <a:latin typeface="+mj-lt"/>
          <a:ea typeface="+mj-ea"/>
          <a:cs typeface="+mj-cs"/>
        </a:defRPr>
      </a:lvl1pPr>
      <a:lvl2pPr algn="l" rtl="0" eaLnBrk="0" fontAlgn="base" hangingPunct="0">
        <a:spcBef>
          <a:spcPct val="0"/>
        </a:spcBef>
        <a:spcAft>
          <a:spcPct val="0"/>
        </a:spcAft>
        <a:defRPr sz="3200" b="1">
          <a:solidFill>
            <a:srgbClr val="006699"/>
          </a:solidFill>
          <a:latin typeface="Arial" charset="0"/>
        </a:defRPr>
      </a:lvl2pPr>
      <a:lvl3pPr algn="l" rtl="0" eaLnBrk="0" fontAlgn="base" hangingPunct="0">
        <a:spcBef>
          <a:spcPct val="0"/>
        </a:spcBef>
        <a:spcAft>
          <a:spcPct val="0"/>
        </a:spcAft>
        <a:defRPr sz="3200" b="1">
          <a:solidFill>
            <a:srgbClr val="006699"/>
          </a:solidFill>
          <a:latin typeface="Arial" charset="0"/>
        </a:defRPr>
      </a:lvl3pPr>
      <a:lvl4pPr algn="l" rtl="0" eaLnBrk="0" fontAlgn="base" hangingPunct="0">
        <a:spcBef>
          <a:spcPct val="0"/>
        </a:spcBef>
        <a:spcAft>
          <a:spcPct val="0"/>
        </a:spcAft>
        <a:defRPr sz="3200" b="1">
          <a:solidFill>
            <a:srgbClr val="006699"/>
          </a:solidFill>
          <a:latin typeface="Arial" charset="0"/>
        </a:defRPr>
      </a:lvl4pPr>
      <a:lvl5pPr algn="l" rtl="0" eaLnBrk="0" fontAlgn="base" hangingPunct="0">
        <a:spcBef>
          <a:spcPct val="0"/>
        </a:spcBef>
        <a:spcAft>
          <a:spcPct val="0"/>
        </a:spcAft>
        <a:defRPr sz="3200" b="1">
          <a:solidFill>
            <a:srgbClr val="006699"/>
          </a:solidFill>
          <a:latin typeface="Arial" charset="0"/>
        </a:defRPr>
      </a:lvl5pPr>
      <a:lvl6pPr marL="457200" algn="l" rtl="0" fontAlgn="base">
        <a:spcBef>
          <a:spcPct val="0"/>
        </a:spcBef>
        <a:spcAft>
          <a:spcPct val="0"/>
        </a:spcAft>
        <a:defRPr sz="3200" b="1">
          <a:solidFill>
            <a:srgbClr val="006699"/>
          </a:solidFill>
          <a:latin typeface="Arial" charset="0"/>
        </a:defRPr>
      </a:lvl6pPr>
      <a:lvl7pPr marL="914400" algn="l" rtl="0" fontAlgn="base">
        <a:spcBef>
          <a:spcPct val="0"/>
        </a:spcBef>
        <a:spcAft>
          <a:spcPct val="0"/>
        </a:spcAft>
        <a:defRPr sz="3200" b="1">
          <a:solidFill>
            <a:srgbClr val="006699"/>
          </a:solidFill>
          <a:latin typeface="Arial" charset="0"/>
        </a:defRPr>
      </a:lvl7pPr>
      <a:lvl8pPr marL="1371600" algn="l" rtl="0" fontAlgn="base">
        <a:spcBef>
          <a:spcPct val="0"/>
        </a:spcBef>
        <a:spcAft>
          <a:spcPct val="0"/>
        </a:spcAft>
        <a:defRPr sz="3200" b="1">
          <a:solidFill>
            <a:srgbClr val="006699"/>
          </a:solidFill>
          <a:latin typeface="Arial" charset="0"/>
        </a:defRPr>
      </a:lvl8pPr>
      <a:lvl9pPr marL="1828800" algn="l" rtl="0" fontAlgn="base">
        <a:spcBef>
          <a:spcPct val="0"/>
        </a:spcBef>
        <a:spcAft>
          <a:spcPct val="0"/>
        </a:spcAft>
        <a:defRPr sz="3200" b="1">
          <a:solidFill>
            <a:srgbClr val="006699"/>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D58E045-09A2-00CD-E8CE-7184C9700072}"/>
              </a:ext>
            </a:extLst>
          </p:cNvPr>
          <p:cNvSpPr txBox="1"/>
          <p:nvPr/>
        </p:nvSpPr>
        <p:spPr>
          <a:xfrm>
            <a:off x="253012" y="136524"/>
            <a:ext cx="8641080" cy="5663089"/>
          </a:xfrm>
          <a:prstGeom prst="rect">
            <a:avLst/>
          </a:prstGeom>
          <a:noFill/>
        </p:spPr>
        <p:txBody>
          <a:bodyPr wrap="square">
            <a:spAutoFit/>
          </a:bodyPr>
          <a:lstStyle/>
          <a:p>
            <a:endParaRPr lang="en-US" sz="1600" dirty="0">
              <a:solidFill>
                <a:srgbClr val="1D2228"/>
              </a:solidFill>
              <a:latin typeface="Calibri" panose="020F0502020204030204" pitchFamily="34" charset="0"/>
              <a:cs typeface="Calibri" panose="020F0502020204030204" pitchFamily="34" charset="0"/>
            </a:endParaRPr>
          </a:p>
          <a:p>
            <a:endParaRPr lang="en-US" sz="1600" dirty="0">
              <a:solidFill>
                <a:srgbClr val="1D2228"/>
              </a:solidFill>
              <a:latin typeface="Calibri" panose="020F0502020204030204" pitchFamily="34" charset="0"/>
              <a:cs typeface="Calibri" panose="020F0502020204030204" pitchFamily="34" charset="0"/>
            </a:endParaRPr>
          </a:p>
          <a:p>
            <a:endParaRPr lang="en-US" sz="1600" dirty="0">
              <a:solidFill>
                <a:srgbClr val="1D2228"/>
              </a:solidFill>
              <a:latin typeface="Calibri" panose="020F0502020204030204" pitchFamily="34" charset="0"/>
              <a:cs typeface="Calibri" panose="020F0502020204030204" pitchFamily="34" charset="0"/>
            </a:endParaRPr>
          </a:p>
          <a:p>
            <a:endParaRPr lang="en-US" sz="1600" dirty="0">
              <a:solidFill>
                <a:srgbClr val="1D2228"/>
              </a:solidFill>
              <a:latin typeface="Calibri" panose="020F0502020204030204" pitchFamily="34" charset="0"/>
              <a:cs typeface="Calibri" panose="020F0502020204030204" pitchFamily="34" charset="0"/>
            </a:endParaRPr>
          </a:p>
          <a:p>
            <a:endParaRPr lang="en-US" sz="1600" dirty="0">
              <a:solidFill>
                <a:srgbClr val="1D2228"/>
              </a:solidFill>
              <a:latin typeface="Calibri" panose="020F0502020204030204" pitchFamily="34" charset="0"/>
              <a:cs typeface="Calibri" panose="020F0502020204030204" pitchFamily="34" charset="0"/>
            </a:endParaRPr>
          </a:p>
          <a:p>
            <a:endParaRPr lang="en-US" sz="1600" dirty="0">
              <a:solidFill>
                <a:srgbClr val="1D2228"/>
              </a:solidFill>
              <a:latin typeface="Calibri" panose="020F0502020204030204" pitchFamily="34" charset="0"/>
              <a:cs typeface="Calibri" panose="020F0502020204030204" pitchFamily="34" charset="0"/>
            </a:endParaRPr>
          </a:p>
          <a:p>
            <a:endParaRPr lang="en-US" sz="1600" dirty="0">
              <a:solidFill>
                <a:srgbClr val="1D2228"/>
              </a:solidFill>
              <a:latin typeface="Calibri" panose="020F0502020204030204" pitchFamily="34" charset="0"/>
              <a:cs typeface="Calibri" panose="020F0502020204030204" pitchFamily="34" charset="0"/>
            </a:endParaRPr>
          </a:p>
          <a:p>
            <a:endParaRPr lang="en-US" sz="1600" dirty="0">
              <a:solidFill>
                <a:srgbClr val="1D2228"/>
              </a:solidFill>
              <a:latin typeface="Calibri" panose="020F0502020204030204" pitchFamily="34" charset="0"/>
              <a:cs typeface="Calibri" panose="020F0502020204030204" pitchFamily="34" charset="0"/>
            </a:endParaRPr>
          </a:p>
          <a:p>
            <a:endParaRPr lang="en-US" sz="1600" dirty="0">
              <a:solidFill>
                <a:srgbClr val="1D2228"/>
              </a:solidFill>
              <a:latin typeface="Calibri" panose="020F0502020204030204" pitchFamily="34" charset="0"/>
              <a:cs typeface="Calibri" panose="020F0502020204030204" pitchFamily="34" charset="0"/>
            </a:endParaRPr>
          </a:p>
          <a:p>
            <a:r>
              <a:rPr lang="en-US" sz="3200" dirty="0">
                <a:solidFill>
                  <a:srgbClr val="1D2228"/>
                </a:solidFill>
                <a:latin typeface="Calibri" panose="020F0502020204030204" pitchFamily="34" charset="0"/>
                <a:cs typeface="Calibri" panose="020F0502020204030204" pitchFamily="34" charset="0"/>
              </a:rPr>
              <a:t>Pike Creek Little League</a:t>
            </a:r>
          </a:p>
          <a:p>
            <a:r>
              <a:rPr lang="en-US" sz="3200" i="0" dirty="0">
                <a:solidFill>
                  <a:srgbClr val="1D2228"/>
                </a:solidFill>
                <a:effectLst/>
                <a:latin typeface="Calibri" panose="020F0502020204030204" pitchFamily="34" charset="0"/>
                <a:cs typeface="Calibri" panose="020F0502020204030204" pitchFamily="34" charset="0"/>
              </a:rPr>
              <a:t>2024 R</a:t>
            </a:r>
            <a:r>
              <a:rPr lang="en-US" sz="3200" dirty="0">
                <a:solidFill>
                  <a:srgbClr val="1D2228"/>
                </a:solidFill>
                <a:latin typeface="Calibri" panose="020F0502020204030204" pitchFamily="34" charset="0"/>
                <a:cs typeface="Calibri" panose="020F0502020204030204" pitchFamily="34" charset="0"/>
              </a:rPr>
              <a:t>ules Clinic</a:t>
            </a:r>
          </a:p>
          <a:p>
            <a:pPr algn="l"/>
            <a:endParaRPr lang="en-US" sz="1600" i="0" dirty="0">
              <a:solidFill>
                <a:srgbClr val="1D2228"/>
              </a:solidFill>
              <a:effectLst/>
              <a:latin typeface="Calibri" panose="020F0502020204030204" pitchFamily="34" charset="0"/>
              <a:cs typeface="Calibri" panose="020F0502020204030204" pitchFamily="34" charset="0"/>
            </a:endParaRPr>
          </a:p>
          <a:p>
            <a:pPr algn="l"/>
            <a:endParaRPr lang="en-US" sz="1600" dirty="0">
              <a:solidFill>
                <a:srgbClr val="1D2228"/>
              </a:solidFill>
              <a:latin typeface="Calibri" panose="020F0502020204030204" pitchFamily="34" charset="0"/>
              <a:cs typeface="Calibri" panose="020F0502020204030204" pitchFamily="34" charset="0"/>
            </a:endParaRPr>
          </a:p>
          <a:p>
            <a:pPr algn="l"/>
            <a:endParaRPr lang="en-US" sz="1600" dirty="0">
              <a:solidFill>
                <a:srgbClr val="1D2228"/>
              </a:solidFill>
              <a:latin typeface="Calibri" panose="020F0502020204030204" pitchFamily="34" charset="0"/>
              <a:cs typeface="Calibri" panose="020F0502020204030204" pitchFamily="34" charset="0"/>
            </a:endParaRPr>
          </a:p>
          <a:p>
            <a:pPr algn="l"/>
            <a:endParaRPr lang="en-US" sz="1600" dirty="0">
              <a:solidFill>
                <a:srgbClr val="1D2228"/>
              </a:solidFill>
              <a:latin typeface="Calibri" panose="020F0502020204030204" pitchFamily="34" charset="0"/>
              <a:cs typeface="Calibri" panose="020F0502020204030204" pitchFamily="34" charset="0"/>
            </a:endParaRPr>
          </a:p>
          <a:p>
            <a:pPr algn="l"/>
            <a:endParaRPr lang="en-US" sz="1600" dirty="0">
              <a:solidFill>
                <a:srgbClr val="1D2228"/>
              </a:solidFill>
              <a:latin typeface="Calibri" panose="020F0502020204030204" pitchFamily="34" charset="0"/>
              <a:cs typeface="Calibri" panose="020F0502020204030204" pitchFamily="34" charset="0"/>
            </a:endParaRPr>
          </a:p>
          <a:p>
            <a:pPr algn="l"/>
            <a:endParaRPr lang="en-US" sz="1600" dirty="0">
              <a:solidFill>
                <a:srgbClr val="1D2228"/>
              </a:solidFill>
              <a:latin typeface="Calibri" panose="020F0502020204030204" pitchFamily="34" charset="0"/>
              <a:cs typeface="Calibri" panose="020F0502020204030204" pitchFamily="34" charset="0"/>
            </a:endParaRPr>
          </a:p>
          <a:p>
            <a:pPr algn="l"/>
            <a:endParaRPr lang="en-US" sz="1600" dirty="0">
              <a:solidFill>
                <a:srgbClr val="1D2228"/>
              </a:solidFill>
              <a:latin typeface="Calibri" panose="020F0502020204030204" pitchFamily="34" charset="0"/>
              <a:cs typeface="Calibri" panose="020F0502020204030204" pitchFamily="34" charset="0"/>
            </a:endParaRPr>
          </a:p>
          <a:p>
            <a:pPr algn="l"/>
            <a:r>
              <a:rPr lang="en-US" sz="1400" dirty="0">
                <a:solidFill>
                  <a:srgbClr val="1D2228"/>
                </a:solidFill>
                <a:latin typeface="Calibri" panose="020F0502020204030204" pitchFamily="34" charset="0"/>
                <a:cs typeface="Calibri" panose="020F0502020204030204" pitchFamily="34" charset="0"/>
              </a:rPr>
              <a:t>Disclaimer: This presentation is not meant to cover all the rules.  Managers, coaches, and players are expected to know and understand the rules.  It is recommended that all managers and coaches download the Little League® Rulebook app which includes the Official Regulations, Playing Rules, and Operating Policies of Little League®</a:t>
            </a:r>
            <a:endParaRPr lang="en-US" sz="1400" i="0" dirty="0">
              <a:solidFill>
                <a:srgbClr val="1D2228"/>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6499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7" name="Rectangle 3"/>
          <p:cNvSpPr>
            <a:spLocks noGrp="1" noChangeArrowheads="1"/>
          </p:cNvSpPr>
          <p:nvPr>
            <p:ph type="body" idx="4294967295"/>
          </p:nvPr>
        </p:nvSpPr>
        <p:spPr>
          <a:xfrm>
            <a:off x="256032" y="137160"/>
            <a:ext cx="8641080" cy="6492240"/>
          </a:xfrm>
          <a:noFill/>
        </p:spPr>
        <p:txBody>
          <a:bodyPr/>
          <a:lstStyle/>
          <a:p>
            <a:pPr marL="0" indent="0" eaLnBrk="1" hangingPunct="1">
              <a:buNone/>
              <a:defRPr/>
            </a:pPr>
            <a:r>
              <a:rPr lang="en-US" sz="1600" b="1" i="0" u="sng" dirty="0">
                <a:solidFill>
                  <a:srgbClr val="1D2228"/>
                </a:solidFill>
                <a:effectLst/>
                <a:latin typeface="Calibri" panose="020F0502020204030204" pitchFamily="34" charset="0"/>
                <a:cs typeface="Calibri" panose="020F0502020204030204" pitchFamily="34" charset="0"/>
              </a:rPr>
              <a:t>Rule 1.00 - Objectives of the Game</a:t>
            </a:r>
          </a:p>
          <a:p>
            <a:pPr marL="0" marR="0" lvl="0" indent="0" algn="l" defTabSz="914400" rtl="0" eaLnBrk="1" fontAlgn="base" latinLnBrk="0" hangingPunct="1">
              <a:lnSpc>
                <a:spcPts val="1000"/>
              </a:lnSpc>
              <a:spcBef>
                <a:spcPts val="0"/>
              </a:spcBef>
              <a:spcAft>
                <a:spcPct val="0"/>
              </a:spcAft>
              <a:buClrTx/>
              <a:buSzTx/>
              <a:buNone/>
              <a:tabLst/>
              <a:defRPr/>
            </a:pPr>
            <a:endParaRPr kumimoji="0" lang="en-US" sz="16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base" latinLnBrk="0" hangingPunct="1">
              <a:lnSpc>
                <a:spcPct val="100000"/>
              </a:lnSpc>
              <a:spcBef>
                <a:spcPct val="20000"/>
              </a:spcBef>
              <a:spcAft>
                <a:spcPct val="0"/>
              </a:spcAft>
              <a:buClrTx/>
              <a:buSzTx/>
              <a:buNone/>
              <a:tabLst/>
              <a:defRPr/>
            </a:pPr>
            <a:r>
              <a:rPr kumimoji="0" lang="en-US" sz="16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1.10 </a:t>
            </a:r>
            <a:r>
              <a:rPr kumimoji="0" lang="en-US" sz="16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Note 1 - The traditional batting donut is </a:t>
            </a:r>
            <a:r>
              <a:rPr kumimoji="0" lang="en-US" sz="16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NOT</a:t>
            </a:r>
            <a:r>
              <a:rPr kumimoji="0" lang="en-US" sz="16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allowed</a:t>
            </a:r>
          </a:p>
          <a:p>
            <a:pPr marL="0" marR="0" lvl="0" indent="0" algn="l" defTabSz="914400" rtl="0" eaLnBrk="1" fontAlgn="base" latinLnBrk="0" hangingPunct="1">
              <a:lnSpc>
                <a:spcPct val="100000"/>
              </a:lnSpc>
              <a:spcBef>
                <a:spcPct val="20000"/>
              </a:spcBef>
              <a:spcAft>
                <a:spcPct val="0"/>
              </a:spcAft>
              <a:buClrTx/>
              <a:buSzTx/>
              <a:buNone/>
              <a:tabLst/>
              <a:defRPr/>
            </a:pPr>
            <a:r>
              <a:rPr lang="en-US" sz="1600" dirty="0">
                <a:solidFill>
                  <a:srgbClr val="000000"/>
                </a:solidFill>
                <a:latin typeface="Calibri" panose="020F0502020204030204" pitchFamily="34" charset="0"/>
                <a:cs typeface="Calibri" panose="020F0502020204030204" pitchFamily="34" charset="0"/>
              </a:rPr>
              <a:t>1.10 Note 2 - The use of pine tar or any other similar adhesive substance is prohibited at all levels.  Use of these substances will result in the bat being declared illegal and removed from play</a:t>
            </a:r>
            <a:endParaRPr kumimoji="0" lang="en-US" sz="16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0" marR="0" lvl="0" indent="0" algn="l" defTabSz="914400" rtl="0" eaLnBrk="1" fontAlgn="base" latinLnBrk="0" hangingPunct="1">
              <a:lnSpc>
                <a:spcPts val="1500"/>
              </a:lnSpc>
              <a:spcBef>
                <a:spcPts val="0"/>
              </a:spcBef>
              <a:spcAft>
                <a:spcPct val="0"/>
              </a:spcAft>
              <a:buClrTx/>
              <a:buSzTx/>
              <a:buNone/>
              <a:tabLst/>
              <a:defRPr/>
            </a:pPr>
            <a:endParaRPr kumimoji="0" lang="en-US" sz="16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base" latinLnBrk="0" hangingPunct="1">
              <a:lnSpc>
                <a:spcPct val="100000"/>
              </a:lnSpc>
              <a:spcBef>
                <a:spcPct val="20000"/>
              </a:spcBef>
              <a:spcAft>
                <a:spcPct val="0"/>
              </a:spcAft>
              <a:buClrTx/>
              <a:buSzTx/>
              <a:buNone/>
              <a:tabLst/>
              <a:defRPr/>
            </a:pPr>
            <a:r>
              <a:rPr kumimoji="0" lang="en-US" sz="16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1.11 (a)(3) -</a:t>
            </a:r>
          </a:p>
          <a:p>
            <a:pPr eaLnBrk="1" hangingPunct="1">
              <a:defRPr/>
            </a:pPr>
            <a:r>
              <a:rPr kumimoji="0" lang="en-US" sz="16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The pitcher’s undershirt sleeves, if exposed, shall not be white or gray</a:t>
            </a:r>
          </a:p>
          <a:p>
            <a:pPr eaLnBrk="1" hangingPunct="1">
              <a:defRPr/>
            </a:pPr>
            <a:r>
              <a:rPr kumimoji="0" lang="en-US" sz="16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Neoprene sleeves, if worn by a pitcher, must be covered by an undershirt</a:t>
            </a:r>
          </a:p>
          <a:p>
            <a:pPr eaLnBrk="1" hangingPunct="1">
              <a:defRPr/>
            </a:pPr>
            <a:r>
              <a:rPr kumimoji="0" lang="en-US" sz="16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The use of play calling bands by defensive players is permitted under the following conditions:</a:t>
            </a:r>
          </a:p>
          <a:p>
            <a:pPr lvl="2" indent="-342900" eaLnBrk="1" hangingPunct="1">
              <a:buFont typeface="+mj-lt"/>
              <a:buAutoNum type="arabicPeriod"/>
              <a:defRPr/>
            </a:pPr>
            <a:r>
              <a:rPr kumimoji="0" lang="en-US" sz="16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The equipment must be worn as the manufacturer intended (i.e. on either the wrist or forearm)</a:t>
            </a:r>
          </a:p>
          <a:p>
            <a:pPr lvl="2" indent="-342900" eaLnBrk="1" hangingPunct="1">
              <a:buFont typeface="+mj-lt"/>
              <a:buAutoNum type="arabicPeriod"/>
              <a:defRPr/>
            </a:pPr>
            <a:r>
              <a:rPr kumimoji="0" lang="en-US" sz="16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The play calling band may not be attached to the belt or any other location on the player’s person</a:t>
            </a:r>
          </a:p>
          <a:p>
            <a:pPr lvl="2" indent="-342900" eaLnBrk="1" hangingPunct="1">
              <a:buFont typeface="+mj-lt"/>
              <a:buAutoNum type="arabicPeriod"/>
              <a:defRPr/>
            </a:pPr>
            <a:r>
              <a:rPr kumimoji="0" lang="en-US" sz="16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Baseball pitchers are permitted to wear a play calling band on their non-pitching (glove) arm, provided it is a solid color and not white, gray, or optic yellow. If the umpire considers it distracting to the batter, the umpire may have it removed.</a:t>
            </a:r>
          </a:p>
          <a:p>
            <a:pPr marL="0" marR="0" lvl="0" indent="0" algn="l" defTabSz="914400" rtl="0" eaLnBrk="1" fontAlgn="base" latinLnBrk="0" hangingPunct="1">
              <a:lnSpc>
                <a:spcPct val="100000"/>
              </a:lnSpc>
              <a:spcBef>
                <a:spcPct val="20000"/>
              </a:spcBef>
              <a:spcAft>
                <a:spcPct val="0"/>
              </a:spcAft>
              <a:buClrTx/>
              <a:buSzTx/>
              <a:buNone/>
              <a:tabLst/>
              <a:defRPr/>
            </a:pPr>
            <a:r>
              <a:rPr kumimoji="0" lang="en-US" sz="16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1.11 (a) NOTE: A pitcher shall not wear any items on their hands, wrists, or arms which may be distracting to the batter, e.g. sweat bands</a:t>
            </a:r>
          </a:p>
          <a:p>
            <a:pPr marL="0" marR="0" lvl="0" indent="0" algn="l" defTabSz="914400" rtl="0" eaLnBrk="1" fontAlgn="base" latinLnBrk="0" hangingPunct="1">
              <a:lnSpc>
                <a:spcPct val="100000"/>
              </a:lnSpc>
              <a:spcBef>
                <a:spcPct val="20000"/>
              </a:spcBef>
              <a:spcAft>
                <a:spcPct val="0"/>
              </a:spcAft>
              <a:buClrTx/>
              <a:buSzTx/>
              <a:buNone/>
              <a:tabLst/>
              <a:defRPr/>
            </a:pPr>
            <a:endParaRPr kumimoji="0" lang="en-US" sz="16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0" indent="0" eaLnBrk="1" hangingPunct="1">
              <a:buNone/>
            </a:pPr>
            <a:r>
              <a:rPr lang="en-US" sz="1600" dirty="0">
                <a:latin typeface="Calibri" panose="020F0502020204030204" pitchFamily="34" charset="0"/>
                <a:cs typeface="Calibri" panose="020F0502020204030204" pitchFamily="34" charset="0"/>
              </a:rPr>
              <a:t>1.11 (h) - Metal spikes are </a:t>
            </a:r>
            <a:r>
              <a:rPr lang="en-US" sz="1600" b="1" dirty="0">
                <a:latin typeface="Calibri" panose="020F0502020204030204" pitchFamily="34" charset="0"/>
                <a:cs typeface="Calibri" panose="020F0502020204030204" pitchFamily="34" charset="0"/>
              </a:rPr>
              <a:t>NOT</a:t>
            </a:r>
            <a:r>
              <a:rPr lang="en-US" sz="1600" dirty="0">
                <a:latin typeface="Calibri" panose="020F0502020204030204" pitchFamily="34" charset="0"/>
                <a:cs typeface="Calibri" panose="020F0502020204030204" pitchFamily="34" charset="0"/>
              </a:rPr>
              <a:t> allowed in Majors and below</a:t>
            </a:r>
            <a:endParaRPr lang="en-US" altLang="en-US" sz="1600" dirty="0">
              <a:latin typeface="Calibri" panose="020F0502020204030204" pitchFamily="34" charset="0"/>
              <a:cs typeface="Calibri" panose="020F0502020204030204" pitchFamily="34" charset="0"/>
            </a:endParaRPr>
          </a:p>
          <a:p>
            <a:pPr marL="0" indent="0" eaLnBrk="1" hangingPunct="1">
              <a:buNone/>
            </a:pPr>
            <a:endParaRPr lang="en-US" sz="1600" dirty="0">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0000"/>
              </a:lnSpc>
              <a:spcBef>
                <a:spcPct val="20000"/>
              </a:spcBef>
              <a:spcAft>
                <a:spcPct val="0"/>
              </a:spcAft>
              <a:buClrTx/>
              <a:buSzTx/>
              <a:buNone/>
              <a:tabLst/>
              <a:defRPr/>
            </a:pPr>
            <a:endParaRPr lang="en-US" sz="1600" dirty="0">
              <a:solidFill>
                <a:srgbClr val="000000"/>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AFE29121-155D-78F3-3360-1A8EC01441F6}"/>
              </a:ext>
            </a:extLst>
          </p:cNvPr>
          <p:cNvSpPr>
            <a:spLocks noGrp="1"/>
          </p:cNvSpPr>
          <p:nvPr>
            <p:ph type="sldNum" sz="quarter" idx="12"/>
          </p:nvPr>
        </p:nvSpPr>
        <p:spPr>
          <a:xfrm>
            <a:off x="6556248" y="6490932"/>
            <a:ext cx="2133600" cy="476250"/>
          </a:xfrm>
        </p:spPr>
        <p:txBody>
          <a:bodyPr/>
          <a:lstStyle/>
          <a:p>
            <a:pPr>
              <a:defRPr/>
            </a:pPr>
            <a:fld id="{841469D9-ED86-40E2-A427-9348B9428B9D}" type="slidenum">
              <a:rPr lang="en-US" smtClean="0"/>
              <a:pPr>
                <a:defRPr/>
              </a:pPr>
              <a:t>9</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4294967295"/>
          </p:nvPr>
        </p:nvSpPr>
        <p:spPr>
          <a:xfrm>
            <a:off x="256032" y="137160"/>
            <a:ext cx="8641080" cy="6492240"/>
          </a:xfrm>
          <a:noFill/>
        </p:spPr>
        <p:txBody>
          <a:bodyPr/>
          <a:lstStyle/>
          <a:p>
            <a:pPr marL="0" indent="0" eaLnBrk="1" hangingPunct="1">
              <a:buNone/>
              <a:defRPr/>
            </a:pPr>
            <a:r>
              <a:rPr lang="en-US" sz="1600" b="1" i="0" u="sng" dirty="0">
                <a:solidFill>
                  <a:srgbClr val="1D2228"/>
                </a:solidFill>
                <a:effectLst/>
                <a:latin typeface="Calibri" panose="020F0502020204030204" pitchFamily="34" charset="0"/>
                <a:cs typeface="Calibri" panose="020F0502020204030204" pitchFamily="34" charset="0"/>
              </a:rPr>
              <a:t>Rule 1.00 - Objectives of the Game</a:t>
            </a:r>
          </a:p>
          <a:p>
            <a:pPr marL="0" marR="0" lvl="0" indent="0" algn="l" defTabSz="914400" rtl="0" eaLnBrk="1" fontAlgn="base" latinLnBrk="0" hangingPunct="1">
              <a:lnSpc>
                <a:spcPts val="500"/>
              </a:lnSpc>
              <a:spcBef>
                <a:spcPts val="0"/>
              </a:spcBef>
              <a:spcAft>
                <a:spcPct val="0"/>
              </a:spcAft>
              <a:buClrTx/>
              <a:buSzTx/>
              <a:buNone/>
              <a:tabLst/>
              <a:defRPr/>
            </a:pPr>
            <a:endParaRPr lang="en-US" sz="1600" dirty="0">
              <a:solidFill>
                <a:srgbClr val="000000"/>
              </a:solidFill>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0000"/>
              </a:lnSpc>
              <a:spcBef>
                <a:spcPct val="20000"/>
              </a:spcBef>
              <a:spcAft>
                <a:spcPct val="0"/>
              </a:spcAft>
              <a:buClrTx/>
              <a:buSzTx/>
              <a:buNone/>
              <a:tabLst/>
              <a:defRPr/>
            </a:pPr>
            <a:r>
              <a:rPr lang="en-US" sz="1600" dirty="0">
                <a:solidFill>
                  <a:srgbClr val="000000"/>
                </a:solidFill>
                <a:latin typeface="Calibri" panose="020F0502020204030204" pitchFamily="34" charset="0"/>
                <a:cs typeface="Calibri" panose="020F0502020204030204" pitchFamily="34" charset="0"/>
              </a:rPr>
              <a:t>1.11 (j) - </a:t>
            </a:r>
            <a:r>
              <a:rPr lang="en-US" sz="1600" b="1" i="1" u="sng" dirty="0">
                <a:solidFill>
                  <a:srgbClr val="000000"/>
                </a:solidFill>
                <a:latin typeface="Calibri" panose="020F0502020204030204" pitchFamily="34" charset="0"/>
                <a:cs typeface="Calibri" panose="020F0502020204030204" pitchFamily="34" charset="0"/>
              </a:rPr>
              <a:t>Players must not wear jewelry </a:t>
            </a:r>
            <a:r>
              <a:rPr lang="en-US" sz="1600" dirty="0">
                <a:solidFill>
                  <a:srgbClr val="000000"/>
                </a:solidFill>
                <a:latin typeface="Calibri" panose="020F0502020204030204" pitchFamily="34" charset="0"/>
                <a:cs typeface="Calibri" panose="020F0502020204030204" pitchFamily="34" charset="0"/>
              </a:rPr>
              <a:t>such as, but not limited to:</a:t>
            </a:r>
          </a:p>
          <a:p>
            <a:pPr marL="971550" lvl="2" indent="-171450" eaLnBrk="1" hangingPunct="1">
              <a:buFont typeface="Arial" panose="020B0604020202020204" pitchFamily="34" charset="0"/>
              <a:buChar char="•"/>
              <a:defRPr/>
            </a:pPr>
            <a:r>
              <a:rPr lang="en-US" sz="1600" dirty="0">
                <a:solidFill>
                  <a:srgbClr val="000000"/>
                </a:solidFill>
                <a:latin typeface="Calibri" panose="020F0502020204030204" pitchFamily="34" charset="0"/>
                <a:cs typeface="Calibri" panose="020F0502020204030204" pitchFamily="34" charset="0"/>
              </a:rPr>
              <a:t>Rings, watches, earrings, bracelets, necklaces, nor any hard cosmetic/decorative items</a:t>
            </a:r>
          </a:p>
          <a:p>
            <a:pPr marL="971550" lvl="2" indent="-171450" eaLnBrk="1" hangingPunct="1">
              <a:buFont typeface="Arial" panose="020B0604020202020204" pitchFamily="34" charset="0"/>
              <a:buChar char="•"/>
              <a:defRPr/>
            </a:pPr>
            <a:r>
              <a:rPr lang="en-US" sz="1600" dirty="0">
                <a:solidFill>
                  <a:srgbClr val="000000"/>
                </a:solidFill>
                <a:latin typeface="Calibri" panose="020F0502020204030204" pitchFamily="34" charset="0"/>
                <a:cs typeface="Calibri" panose="020F0502020204030204" pitchFamily="34" charset="0"/>
              </a:rPr>
              <a:t>Hard items to control the hair, such as beads, are permitted</a:t>
            </a:r>
          </a:p>
          <a:p>
            <a:pPr marL="0" marR="0" lvl="0" indent="0" algn="l" defTabSz="914400" rtl="0" eaLnBrk="1" fontAlgn="base" latinLnBrk="0" hangingPunct="1">
              <a:lnSpc>
                <a:spcPct val="100000"/>
              </a:lnSpc>
              <a:spcBef>
                <a:spcPct val="20000"/>
              </a:spcBef>
              <a:spcAft>
                <a:spcPct val="0"/>
              </a:spcAft>
              <a:buClrTx/>
              <a:buSzTx/>
              <a:buNone/>
              <a:tabLst/>
              <a:defRPr/>
            </a:pPr>
            <a:r>
              <a:rPr lang="en-US" sz="1600" b="1" i="1" dirty="0">
                <a:solidFill>
                  <a:srgbClr val="000000"/>
                </a:solidFill>
                <a:latin typeface="Calibri" panose="020F0502020204030204" pitchFamily="34" charset="0"/>
                <a:cs typeface="Calibri" panose="020F0502020204030204" pitchFamily="34" charset="0"/>
              </a:rPr>
              <a:t>Exception</a:t>
            </a:r>
            <a:r>
              <a:rPr lang="en-US" sz="1600" i="1" dirty="0">
                <a:solidFill>
                  <a:srgbClr val="000000"/>
                </a:solidFill>
                <a:latin typeface="Calibri" panose="020F0502020204030204" pitchFamily="34" charset="0"/>
                <a:cs typeface="Calibri" panose="020F0502020204030204" pitchFamily="34" charset="0"/>
              </a:rPr>
              <a:t>:</a:t>
            </a:r>
            <a:r>
              <a:rPr lang="en-US" sz="1600" dirty="0">
                <a:solidFill>
                  <a:srgbClr val="000000"/>
                </a:solidFill>
                <a:latin typeface="Calibri" panose="020F0502020204030204" pitchFamily="34" charset="0"/>
                <a:cs typeface="Calibri" panose="020F0502020204030204" pitchFamily="34" charset="0"/>
              </a:rPr>
              <a:t> Jewelry that alerts medical personnel to a specific condition is allowed</a:t>
            </a:r>
            <a:endParaRPr lang="en-US" sz="1600" dirty="0">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0000"/>
              </a:lnSpc>
              <a:spcBef>
                <a:spcPct val="20000"/>
              </a:spcBef>
              <a:spcAft>
                <a:spcPct val="0"/>
              </a:spcAft>
              <a:buClrTx/>
              <a:buSzTx/>
              <a:buNone/>
              <a:tabLst/>
              <a:defRPr/>
            </a:pPr>
            <a:endParaRPr lang="en-US" sz="1600" dirty="0">
              <a:solidFill>
                <a:srgbClr val="000000"/>
              </a:solidFill>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1.15 (a) - The pitcher’s glove may not, exclusive of the piping, be white or light gray, nor, in the judgement of the umpire, distracting in any manor</a:t>
            </a:r>
          </a:p>
          <a:p>
            <a:pPr marL="0" marR="0" lvl="0" indent="0" algn="l" defTabSz="914400" rtl="0" eaLnBrk="1" fontAlgn="base" latinLnBrk="0" hangingPunct="1">
              <a:lnSpc>
                <a:spcPct val="100000"/>
              </a:lnSpc>
              <a:spcBef>
                <a:spcPct val="20000"/>
              </a:spcBef>
              <a:spcAft>
                <a:spcPct val="0"/>
              </a:spcAft>
              <a:buClrTx/>
              <a:buSzTx/>
              <a:buNone/>
              <a:tabLst/>
              <a:defRPr/>
            </a:pPr>
            <a:endParaRPr kumimoji="0" lang="en-US" sz="16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base" latinLnBrk="0" hangingPunct="1">
              <a:lnSpc>
                <a:spcPct val="100000"/>
              </a:lnSpc>
              <a:spcBef>
                <a:spcPct val="20000"/>
              </a:spcBef>
              <a:spcAft>
                <a:spcPct val="0"/>
              </a:spcAft>
              <a:buClrTx/>
              <a:buSzTx/>
              <a:buNone/>
              <a:tabLst/>
              <a:defRPr/>
            </a:pPr>
            <a:r>
              <a:rPr kumimoji="0" lang="en-US" sz="16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1.17 - All catchers must wear a dangling type throat protector</a:t>
            </a:r>
          </a:p>
          <a:p>
            <a:pPr marL="1085850" lvl="2" indent="-285750" eaLnBrk="1" hangingPunct="1">
              <a:buFont typeface="Arial" panose="020B0604020202020204" pitchFamily="34" charset="0"/>
              <a:buChar char="•"/>
              <a:defRPr/>
            </a:pPr>
            <a:r>
              <a:rPr lang="en-US" sz="1600" dirty="0">
                <a:solidFill>
                  <a:srgbClr val="000000"/>
                </a:solidFill>
                <a:latin typeface="Calibri" panose="020F0502020204030204" pitchFamily="34" charset="0"/>
                <a:cs typeface="Calibri" panose="020F0502020204030204" pitchFamily="34" charset="0"/>
              </a:rPr>
              <a:t>In all divisions</a:t>
            </a:r>
          </a:p>
          <a:p>
            <a:pPr marL="1085850" lvl="2" indent="-285750" eaLnBrk="1" hangingPunct="1">
              <a:buFont typeface="Arial" panose="020B0604020202020204" pitchFamily="34" charset="0"/>
              <a:buChar char="•"/>
              <a:defRPr/>
            </a:pPr>
            <a:r>
              <a:rPr lang="en-US" sz="1600" dirty="0">
                <a:solidFill>
                  <a:srgbClr val="000000"/>
                </a:solidFill>
                <a:latin typeface="Calibri" panose="020F0502020204030204" pitchFamily="34" charset="0"/>
                <a:cs typeface="Calibri" panose="020F0502020204030204" pitchFamily="34" charset="0"/>
              </a:rPr>
              <a:t>Even if the mask has a wire extension</a:t>
            </a:r>
          </a:p>
          <a:p>
            <a:pPr marL="1085850" lvl="2" indent="-285750" eaLnBrk="1" hangingPunct="1">
              <a:buFont typeface="Arial" panose="020B0604020202020204" pitchFamily="34" charset="0"/>
              <a:buChar char="•"/>
              <a:defRPr/>
            </a:pPr>
            <a:r>
              <a:rPr lang="en-US" sz="1600" dirty="0">
                <a:solidFill>
                  <a:srgbClr val="000000"/>
                </a:solidFill>
                <a:latin typeface="Calibri" panose="020F0502020204030204" pitchFamily="34" charset="0"/>
                <a:cs typeface="Calibri" panose="020F0502020204030204" pitchFamily="34" charset="0"/>
              </a:rPr>
              <a:t>Even if the “hockey style” helmet is being used</a:t>
            </a:r>
          </a:p>
          <a:p>
            <a:pPr marL="400050" lvl="1" indent="0" eaLnBrk="1" hangingPunct="1">
              <a:buNone/>
              <a:defRPr/>
            </a:pPr>
            <a:r>
              <a:rPr kumimoji="0" lang="en-US" sz="16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The dangling type throat protector </a:t>
            </a:r>
            <a:r>
              <a:rPr kumimoji="0" lang="en-US" sz="1600" b="1" i="1" u="sng"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is required</a:t>
            </a:r>
            <a:r>
              <a:rPr kumimoji="0" lang="en-US" sz="1600" i="1"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a:t>
            </a:r>
            <a:r>
              <a:rPr kumimoji="0" lang="en-US" sz="1600"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during</a:t>
            </a:r>
            <a:r>
              <a:rPr kumimoji="0" lang="en-US" sz="1600" b="1"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a:t>
            </a:r>
          </a:p>
          <a:p>
            <a:pPr lvl="2" indent="-342900" eaLnBrk="1" hangingPunct="1">
              <a:buFont typeface="Arial" panose="020B0604020202020204" pitchFamily="34" charset="0"/>
              <a:buChar char="•"/>
              <a:defRPr/>
            </a:pPr>
            <a:r>
              <a:rPr kumimoji="0" lang="en-US" sz="16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games</a:t>
            </a:r>
          </a:p>
          <a:p>
            <a:pPr lvl="2" indent="-342900" eaLnBrk="1" hangingPunct="1">
              <a:buFont typeface="Arial" panose="020B0604020202020204" pitchFamily="34" charset="0"/>
              <a:buChar char="•"/>
              <a:defRPr/>
            </a:pPr>
            <a:r>
              <a:rPr kumimoji="0" lang="en-US" sz="16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pitcher warm-up, and</a:t>
            </a:r>
          </a:p>
          <a:p>
            <a:pPr lvl="2" indent="-342900" eaLnBrk="1" hangingPunct="1">
              <a:buFont typeface="Arial" panose="020B0604020202020204" pitchFamily="34" charset="0"/>
              <a:buChar char="•"/>
              <a:defRPr/>
            </a:pPr>
            <a:r>
              <a:rPr kumimoji="0" lang="en-US" sz="16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any form of infield or infield/outfield practice</a:t>
            </a:r>
          </a:p>
          <a:p>
            <a:pPr marL="0" indent="0" eaLnBrk="1" hangingPunct="1">
              <a:buNone/>
              <a:defRPr/>
            </a:pPr>
            <a:r>
              <a:rPr kumimoji="0" lang="en-US" sz="16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1.17 Note: skull caps are not permitted at any level of play</a:t>
            </a:r>
            <a:endParaRPr lang="en-US" sz="1600" dirty="0">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05A2FA9-F4AD-4B89-F0A7-A75495BB0144}"/>
              </a:ext>
            </a:extLst>
          </p:cNvPr>
          <p:cNvSpPr>
            <a:spLocks noGrp="1"/>
          </p:cNvSpPr>
          <p:nvPr>
            <p:ph type="sldNum" sz="quarter" idx="12"/>
          </p:nvPr>
        </p:nvSpPr>
        <p:spPr>
          <a:xfrm>
            <a:off x="6556248" y="6490932"/>
            <a:ext cx="2133600" cy="476250"/>
          </a:xfrm>
        </p:spPr>
        <p:txBody>
          <a:bodyPr/>
          <a:lstStyle/>
          <a:p>
            <a:pPr>
              <a:defRPr/>
            </a:pPr>
            <a:fld id="{841469D9-ED86-40E2-A427-9348B9428B9D}" type="slidenum">
              <a:rPr lang="en-US" smtClean="0"/>
              <a:pPr>
                <a:defRPr/>
              </a:pPr>
              <a:t>10</a:t>
            </a:fld>
            <a:endParaRPr lang="en-US" dirty="0"/>
          </a:p>
        </p:txBody>
      </p:sp>
    </p:spTree>
    <p:extLst>
      <p:ext uri="{BB962C8B-B14F-4D97-AF65-F5344CB8AC3E}">
        <p14:creationId xmlns:p14="http://schemas.microsoft.com/office/powerpoint/2010/main" val="2948593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D0950D-3E22-1F07-EB39-9998586821E3}"/>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E201D662-8CE8-6170-E086-84DABFE50ABA}"/>
              </a:ext>
            </a:extLst>
          </p:cNvPr>
          <p:cNvSpPr txBox="1"/>
          <p:nvPr/>
        </p:nvSpPr>
        <p:spPr>
          <a:xfrm>
            <a:off x="253012" y="136524"/>
            <a:ext cx="8641080" cy="6376104"/>
          </a:xfrm>
          <a:prstGeom prst="rect">
            <a:avLst/>
          </a:prstGeom>
          <a:noFill/>
        </p:spPr>
        <p:txBody>
          <a:bodyPr wrap="square">
            <a:spAutoFit/>
          </a:bodyPr>
          <a:lstStyle/>
          <a:p>
            <a:pPr algn="l"/>
            <a:r>
              <a:rPr lang="en-US" sz="1600" b="1" i="0" u="sng" dirty="0">
                <a:solidFill>
                  <a:srgbClr val="1D2228"/>
                </a:solidFill>
                <a:effectLst/>
                <a:latin typeface="Calibri" panose="020F0502020204030204" pitchFamily="34" charset="0"/>
                <a:cs typeface="Calibri" panose="020F0502020204030204" pitchFamily="34" charset="0"/>
              </a:rPr>
              <a:t>Rule 3.00 - Game Preliminaries</a:t>
            </a:r>
          </a:p>
          <a:p>
            <a:pPr algn="l">
              <a:lnSpc>
                <a:spcPts val="1000"/>
              </a:lnSpc>
            </a:pPr>
            <a:endParaRPr lang="en-US" sz="1600" dirty="0">
              <a:solidFill>
                <a:srgbClr val="1D2228"/>
              </a:solidFill>
              <a:latin typeface="Calibri" panose="020F0502020204030204" pitchFamily="34" charset="0"/>
              <a:cs typeface="Calibri" panose="020F0502020204030204" pitchFamily="34" charset="0"/>
            </a:endParaRPr>
          </a:p>
          <a:p>
            <a:pPr marL="342900" marR="0" lvl="0" indent="-342900" algn="l" defTabSz="914400" rtl="0" eaLnBrk="1" fontAlgn="base" latinLnBrk="0" hangingPunct="1">
              <a:lnSpc>
                <a:spcPct val="100000"/>
              </a:lnSpc>
              <a:spcBef>
                <a:spcPts val="0"/>
              </a:spcBef>
              <a:spcAft>
                <a:spcPct val="0"/>
              </a:spcAft>
              <a:buClrTx/>
              <a:buSzTx/>
              <a:buFontTx/>
              <a:buChar char="•"/>
              <a:tabLst/>
              <a:defRPr/>
            </a:pPr>
            <a:r>
              <a:rPr lang="en-US" sz="1600" dirty="0">
                <a:solidFill>
                  <a:srgbClr val="1D2228"/>
                </a:solidFill>
                <a:latin typeface="Calibri" panose="020F0502020204030204" pitchFamily="34" charset="0"/>
                <a:cs typeface="Calibri" panose="020F0502020204030204" pitchFamily="34" charset="0"/>
              </a:rPr>
              <a:t>3.03 - A player in the starting line-up who has been removed for a substitute may re-enter the game, in the SAME position in the batting order, provided:</a:t>
            </a:r>
          </a:p>
          <a:p>
            <a:pPr lvl="1" algn="l">
              <a:spcBef>
                <a:spcPts val="0"/>
              </a:spcBef>
              <a:defRPr/>
            </a:pPr>
            <a:endParaRPr lang="en-US" sz="1600" dirty="0">
              <a:solidFill>
                <a:srgbClr val="1D2228"/>
              </a:solidFill>
              <a:latin typeface="Calibri" panose="020F0502020204030204" pitchFamily="34" charset="0"/>
              <a:cs typeface="Calibri" panose="020F0502020204030204" pitchFamily="34" charset="0"/>
            </a:endParaRPr>
          </a:p>
          <a:p>
            <a:pPr lvl="1" algn="l">
              <a:spcBef>
                <a:spcPts val="0"/>
              </a:spcBef>
              <a:defRPr/>
            </a:pPr>
            <a:r>
              <a:rPr lang="en-US" sz="1600" dirty="0">
                <a:solidFill>
                  <a:srgbClr val="1D2228"/>
                </a:solidFill>
                <a:latin typeface="Calibri" panose="020F0502020204030204" pitchFamily="34" charset="0"/>
                <a:cs typeface="Calibri" panose="020F0502020204030204" pitchFamily="34" charset="0"/>
              </a:rPr>
              <a:t>(a) - His or her substitute has completed one time at bat; for the purposes of meeting the requirements of Mandatory Play, is when a player assumes the position of a batter with no count and one of the following occurs:</a:t>
            </a:r>
          </a:p>
          <a:p>
            <a:pPr marL="1714500" lvl="3" indent="-342900" algn="l">
              <a:buFont typeface="+mj-lt"/>
              <a:buAutoNum type="arabicPeriod"/>
            </a:pPr>
            <a:r>
              <a:rPr lang="en-US" sz="1600" b="0" i="0" dirty="0">
                <a:solidFill>
                  <a:srgbClr val="1D2228"/>
                </a:solidFill>
                <a:effectLst/>
                <a:latin typeface="Calibri" panose="020F0502020204030204" pitchFamily="34" charset="0"/>
                <a:cs typeface="Calibri" panose="020F0502020204030204" pitchFamily="34" charset="0"/>
              </a:rPr>
              <a:t>Being retired either as batter or batter-runner; or</a:t>
            </a:r>
          </a:p>
          <a:p>
            <a:pPr marL="1714500" lvl="3" indent="-342900" algn="l">
              <a:buFont typeface="+mj-lt"/>
              <a:buAutoNum type="arabicPeriod"/>
            </a:pPr>
            <a:r>
              <a:rPr lang="en-US" sz="1600" b="0" i="0" dirty="0">
                <a:solidFill>
                  <a:srgbClr val="1D2228"/>
                </a:solidFill>
                <a:effectLst/>
                <a:latin typeface="Calibri" panose="020F0502020204030204" pitchFamily="34" charset="0"/>
                <a:cs typeface="Calibri" panose="020F0502020204030204" pitchFamily="34" charset="0"/>
              </a:rPr>
              <a:t>Reaching base safely and is </a:t>
            </a:r>
            <a:r>
              <a:rPr lang="en-US" sz="1600" dirty="0">
                <a:solidFill>
                  <a:srgbClr val="1D2228"/>
                </a:solidFill>
                <a:latin typeface="Calibri" panose="020F0502020204030204" pitchFamily="34" charset="0"/>
                <a:cs typeface="Calibri" panose="020F0502020204030204" pitchFamily="34" charset="0"/>
              </a:rPr>
              <a:t>then </a:t>
            </a:r>
            <a:r>
              <a:rPr lang="en-US" sz="1600" b="0" i="0" dirty="0">
                <a:solidFill>
                  <a:srgbClr val="1D2228"/>
                </a:solidFill>
                <a:effectLst/>
                <a:latin typeface="Calibri" panose="020F0502020204030204" pitchFamily="34" charset="0"/>
                <a:cs typeface="Calibri" panose="020F0502020204030204" pitchFamily="34" charset="0"/>
              </a:rPr>
              <a:t>retired by force or tag out; or</a:t>
            </a:r>
          </a:p>
          <a:p>
            <a:pPr marL="1714500" lvl="3" indent="-342900" algn="l">
              <a:buFont typeface="+mj-lt"/>
              <a:buAutoNum type="arabicPeriod"/>
            </a:pPr>
            <a:r>
              <a:rPr lang="en-US" sz="1600" dirty="0">
                <a:solidFill>
                  <a:srgbClr val="1D2228"/>
                </a:solidFill>
                <a:latin typeface="Calibri" panose="020F0502020204030204" pitchFamily="34" charset="0"/>
                <a:cs typeface="Calibri" panose="020F0502020204030204" pitchFamily="34" charset="0"/>
              </a:rPr>
              <a:t>S</a:t>
            </a:r>
            <a:r>
              <a:rPr lang="en-US" sz="1600" b="0" i="0" dirty="0">
                <a:solidFill>
                  <a:srgbClr val="1D2228"/>
                </a:solidFill>
                <a:effectLst/>
                <a:latin typeface="Calibri" panose="020F0502020204030204" pitchFamily="34" charset="0"/>
                <a:cs typeface="Calibri" panose="020F0502020204030204" pitchFamily="34" charset="0"/>
              </a:rPr>
              <a:t>cores; or</a:t>
            </a:r>
          </a:p>
          <a:p>
            <a:pPr marL="1714500" lvl="3" indent="-342900" algn="l">
              <a:buFont typeface="+mj-lt"/>
              <a:buAutoNum type="arabicPeriod"/>
            </a:pPr>
            <a:r>
              <a:rPr lang="en-US" sz="1600" b="0" i="0" dirty="0">
                <a:solidFill>
                  <a:srgbClr val="1D2228"/>
                </a:solidFill>
                <a:effectLst/>
                <a:latin typeface="Calibri" panose="020F0502020204030204" pitchFamily="34" charset="0"/>
                <a:cs typeface="Calibri" panose="020F0502020204030204" pitchFamily="34" charset="0"/>
              </a:rPr>
              <a:t>The half-inning or game ends</a:t>
            </a:r>
            <a:endParaRPr lang="en-US" sz="1600" dirty="0">
              <a:solidFill>
                <a:srgbClr val="1D2228"/>
              </a:solidFill>
              <a:latin typeface="Calibri" panose="020F0502020204030204" pitchFamily="34" charset="0"/>
              <a:cs typeface="Calibri" panose="020F0502020204030204" pitchFamily="34" charset="0"/>
            </a:endParaRPr>
          </a:p>
          <a:p>
            <a:pPr lvl="1" algn="l">
              <a:spcBef>
                <a:spcPts val="0"/>
              </a:spcBef>
              <a:defRPr/>
            </a:pPr>
            <a:endParaRPr lang="en-US" sz="1600" dirty="0">
              <a:solidFill>
                <a:srgbClr val="1D2228"/>
              </a:solidFill>
              <a:latin typeface="Calibri" panose="020F0502020204030204" pitchFamily="34" charset="0"/>
              <a:cs typeface="Calibri" panose="020F0502020204030204" pitchFamily="34" charset="0"/>
            </a:endParaRPr>
          </a:p>
          <a:p>
            <a:pPr lvl="1" algn="l">
              <a:spcBef>
                <a:spcPts val="0"/>
              </a:spcBef>
              <a:defRPr/>
            </a:pPr>
            <a:r>
              <a:rPr lang="en-US" sz="1600" dirty="0">
                <a:solidFill>
                  <a:srgbClr val="1D2228"/>
                </a:solidFill>
                <a:latin typeface="Calibri" panose="020F0502020204030204" pitchFamily="34" charset="0"/>
                <a:cs typeface="Calibri" panose="020F0502020204030204" pitchFamily="34" charset="0"/>
              </a:rPr>
              <a:t>APPROVED RULING: While at-bat, if the third out of the half-inning is recorded by putting out another base-runner prior to the occurrence of any of the above, that batter must return as the first batter in the next half-inning</a:t>
            </a:r>
          </a:p>
          <a:p>
            <a:pPr lvl="1" algn="l">
              <a:spcBef>
                <a:spcPts val="0"/>
              </a:spcBef>
              <a:defRPr/>
            </a:pPr>
            <a:endParaRPr lang="en-US" sz="1600" dirty="0">
              <a:solidFill>
                <a:srgbClr val="1D2228"/>
              </a:solidFill>
              <a:latin typeface="Calibri" panose="020F0502020204030204" pitchFamily="34" charset="0"/>
              <a:cs typeface="Calibri" panose="020F0502020204030204" pitchFamily="34" charset="0"/>
            </a:endParaRPr>
          </a:p>
          <a:p>
            <a:pPr lvl="1" algn="l">
              <a:spcBef>
                <a:spcPts val="0"/>
              </a:spcBef>
              <a:defRPr/>
            </a:pPr>
            <a:r>
              <a:rPr lang="en-US" sz="1600" dirty="0">
                <a:solidFill>
                  <a:srgbClr val="1D2228"/>
                </a:solidFill>
                <a:latin typeface="Calibri" panose="020F0502020204030204" pitchFamily="34" charset="0"/>
                <a:cs typeface="Calibri" panose="020F0502020204030204" pitchFamily="34" charset="0"/>
              </a:rPr>
              <a:t>NOTE: For the purpose of satisfying the requirements of Mandatory Play for regular season (does not apply in Tournament Play), </a:t>
            </a:r>
            <a:r>
              <a:rPr lang="en-US" sz="1600" u="sng" dirty="0">
                <a:solidFill>
                  <a:srgbClr val="1D2228"/>
                </a:solidFill>
                <a:latin typeface="Calibri" panose="020F0502020204030204" pitchFamily="34" charset="0"/>
                <a:cs typeface="Calibri" panose="020F0502020204030204" pitchFamily="34" charset="0"/>
              </a:rPr>
              <a:t>when appearing offensively for the first time in the game</a:t>
            </a:r>
            <a:r>
              <a:rPr lang="en-US" sz="1600" dirty="0">
                <a:solidFill>
                  <a:srgbClr val="1D2228"/>
                </a:solidFill>
                <a:latin typeface="Calibri" panose="020F0502020204030204" pitchFamily="34" charset="0"/>
                <a:cs typeface="Calibri" panose="020F0502020204030204" pitchFamily="34" charset="0"/>
              </a:rPr>
              <a:t>, a player must remain in the game until one of the following occurs:</a:t>
            </a:r>
          </a:p>
          <a:p>
            <a:pPr marL="1714500" lvl="3" indent="-342900" algn="l">
              <a:buFont typeface="+mj-lt"/>
              <a:buAutoNum type="arabicPeriod"/>
            </a:pPr>
            <a:r>
              <a:rPr lang="en-US" sz="1600" b="0" i="0" dirty="0">
                <a:solidFill>
                  <a:srgbClr val="1D2228"/>
                </a:solidFill>
                <a:effectLst/>
                <a:latin typeface="Calibri" panose="020F0502020204030204" pitchFamily="34" charset="0"/>
                <a:cs typeface="Calibri" panose="020F0502020204030204" pitchFamily="34" charset="0"/>
              </a:rPr>
              <a:t>Being retired either as batter or batter-runner; or</a:t>
            </a:r>
          </a:p>
          <a:p>
            <a:pPr marL="1714500" lvl="3" indent="-342900" algn="l">
              <a:buFont typeface="+mj-lt"/>
              <a:buAutoNum type="arabicPeriod"/>
            </a:pPr>
            <a:r>
              <a:rPr lang="en-US" sz="1600" b="0" i="0" dirty="0">
                <a:solidFill>
                  <a:srgbClr val="1D2228"/>
                </a:solidFill>
                <a:effectLst/>
                <a:latin typeface="Calibri" panose="020F0502020204030204" pitchFamily="34" charset="0"/>
                <a:cs typeface="Calibri" panose="020F0502020204030204" pitchFamily="34" charset="0"/>
              </a:rPr>
              <a:t>Reaching base safely and is </a:t>
            </a:r>
            <a:r>
              <a:rPr lang="en-US" sz="1600" dirty="0">
                <a:solidFill>
                  <a:srgbClr val="1D2228"/>
                </a:solidFill>
                <a:latin typeface="Calibri" panose="020F0502020204030204" pitchFamily="34" charset="0"/>
                <a:cs typeface="Calibri" panose="020F0502020204030204" pitchFamily="34" charset="0"/>
              </a:rPr>
              <a:t>then </a:t>
            </a:r>
            <a:r>
              <a:rPr lang="en-US" sz="1600" b="0" i="0" dirty="0">
                <a:solidFill>
                  <a:srgbClr val="1D2228"/>
                </a:solidFill>
                <a:effectLst/>
                <a:latin typeface="Calibri" panose="020F0502020204030204" pitchFamily="34" charset="0"/>
                <a:cs typeface="Calibri" panose="020F0502020204030204" pitchFamily="34" charset="0"/>
              </a:rPr>
              <a:t>retired by force or tag out; or</a:t>
            </a:r>
          </a:p>
          <a:p>
            <a:pPr marL="1714500" lvl="3" indent="-342900" algn="l">
              <a:buFont typeface="+mj-lt"/>
              <a:buAutoNum type="arabicPeriod"/>
            </a:pPr>
            <a:r>
              <a:rPr lang="en-US" sz="1600" dirty="0">
                <a:solidFill>
                  <a:srgbClr val="1D2228"/>
                </a:solidFill>
                <a:latin typeface="Calibri" panose="020F0502020204030204" pitchFamily="34" charset="0"/>
                <a:cs typeface="Calibri" panose="020F0502020204030204" pitchFamily="34" charset="0"/>
              </a:rPr>
              <a:t>S</a:t>
            </a:r>
            <a:r>
              <a:rPr lang="en-US" sz="1600" b="0" i="0" dirty="0">
                <a:solidFill>
                  <a:srgbClr val="1D2228"/>
                </a:solidFill>
                <a:effectLst/>
                <a:latin typeface="Calibri" panose="020F0502020204030204" pitchFamily="34" charset="0"/>
                <a:cs typeface="Calibri" panose="020F0502020204030204" pitchFamily="34" charset="0"/>
              </a:rPr>
              <a:t>cores; or</a:t>
            </a:r>
          </a:p>
          <a:p>
            <a:pPr marL="1714500" lvl="3" indent="-342900" algn="l">
              <a:buFont typeface="+mj-lt"/>
              <a:buAutoNum type="arabicPeriod"/>
            </a:pPr>
            <a:r>
              <a:rPr lang="en-US" sz="1600" b="0" i="0" dirty="0">
                <a:solidFill>
                  <a:srgbClr val="1D2228"/>
                </a:solidFill>
                <a:effectLst/>
                <a:latin typeface="Calibri" panose="020F0502020204030204" pitchFamily="34" charset="0"/>
                <a:cs typeface="Calibri" panose="020F0502020204030204" pitchFamily="34" charset="0"/>
              </a:rPr>
              <a:t>The half-inning or game ends</a:t>
            </a:r>
            <a:endParaRPr lang="en-US" sz="1600" dirty="0">
              <a:solidFill>
                <a:srgbClr val="1D2228"/>
              </a:solidFill>
              <a:latin typeface="Calibri" panose="020F0502020204030204" pitchFamily="34" charset="0"/>
              <a:cs typeface="Calibri" panose="020F0502020204030204" pitchFamily="34" charset="0"/>
            </a:endParaRPr>
          </a:p>
          <a:p>
            <a:pPr lvl="1" algn="l">
              <a:spcBef>
                <a:spcPts val="0"/>
              </a:spcBef>
              <a:defRPr/>
            </a:pPr>
            <a:endParaRPr lang="en-US" sz="1600" dirty="0">
              <a:solidFill>
                <a:srgbClr val="1D2228"/>
              </a:solidFill>
              <a:latin typeface="Calibri" panose="020F0502020204030204" pitchFamily="34" charset="0"/>
              <a:cs typeface="Calibri" panose="020F0502020204030204" pitchFamily="34" charset="0"/>
            </a:endParaRPr>
          </a:p>
          <a:p>
            <a:pPr lvl="1" algn="l">
              <a:spcBef>
                <a:spcPts val="0"/>
              </a:spcBef>
              <a:defRPr/>
            </a:pPr>
            <a:r>
              <a:rPr lang="en-US" sz="1600" dirty="0">
                <a:solidFill>
                  <a:srgbClr val="1D2228"/>
                </a:solidFill>
                <a:latin typeface="Calibri" panose="020F0502020204030204" pitchFamily="34" charset="0"/>
                <a:cs typeface="Calibri" panose="020F0502020204030204" pitchFamily="34" charset="0"/>
              </a:rPr>
              <a:t>(b) - has played defensively for a minimum of six (6) consecutive outs;</a:t>
            </a:r>
          </a:p>
        </p:txBody>
      </p:sp>
      <p:sp>
        <p:nvSpPr>
          <p:cNvPr id="2" name="Slide Number Placeholder 1">
            <a:extLst>
              <a:ext uri="{FF2B5EF4-FFF2-40B4-BE49-F238E27FC236}">
                <a16:creationId xmlns:a16="http://schemas.microsoft.com/office/drawing/2014/main" id="{332A1A46-73A1-5E37-BC07-81087A365F22}"/>
              </a:ext>
            </a:extLst>
          </p:cNvPr>
          <p:cNvSpPr>
            <a:spLocks noGrp="1"/>
          </p:cNvSpPr>
          <p:nvPr>
            <p:ph type="sldNum" sz="quarter" idx="12"/>
          </p:nvPr>
        </p:nvSpPr>
        <p:spPr/>
        <p:txBody>
          <a:bodyPr/>
          <a:lstStyle/>
          <a:p>
            <a:pPr>
              <a:defRPr/>
            </a:pPr>
            <a:fld id="{8DF924FF-446F-4E20-9235-672FAB9C702C}" type="slidenum">
              <a:rPr lang="en-US" smtClean="0"/>
              <a:pPr>
                <a:defRPr/>
              </a:pPr>
              <a:t>11</a:t>
            </a:fld>
            <a:endParaRPr lang="en-US" dirty="0"/>
          </a:p>
        </p:txBody>
      </p:sp>
    </p:spTree>
    <p:extLst>
      <p:ext uri="{BB962C8B-B14F-4D97-AF65-F5344CB8AC3E}">
        <p14:creationId xmlns:p14="http://schemas.microsoft.com/office/powerpoint/2010/main" val="84681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813A4D-DE99-5319-41F6-D03622195EFC}"/>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4D6593EA-A9EA-2450-A365-60BFF772A117}"/>
              </a:ext>
            </a:extLst>
          </p:cNvPr>
          <p:cNvSpPr txBox="1"/>
          <p:nvPr/>
        </p:nvSpPr>
        <p:spPr>
          <a:xfrm>
            <a:off x="251460" y="134158"/>
            <a:ext cx="8641080" cy="5637441"/>
          </a:xfrm>
          <a:prstGeom prst="rect">
            <a:avLst/>
          </a:prstGeom>
          <a:noFill/>
        </p:spPr>
        <p:txBody>
          <a:bodyPr wrap="square">
            <a:spAutoFit/>
          </a:bodyPr>
          <a:lstStyle/>
          <a:p>
            <a:pPr algn="l"/>
            <a:r>
              <a:rPr lang="en-US" sz="1600" b="1" i="0" u="sng" dirty="0">
                <a:solidFill>
                  <a:srgbClr val="1D2228"/>
                </a:solidFill>
                <a:effectLst/>
                <a:latin typeface="Calibri" panose="020F0502020204030204" pitchFamily="34" charset="0"/>
                <a:cs typeface="Calibri" panose="020F0502020204030204" pitchFamily="34" charset="0"/>
              </a:rPr>
              <a:t>Rule 3.00 - Game Preliminaries</a:t>
            </a:r>
          </a:p>
          <a:p>
            <a:pPr algn="l">
              <a:lnSpc>
                <a:spcPts val="1000"/>
              </a:lnSpc>
            </a:pPr>
            <a:endParaRPr lang="en-US" sz="1600" dirty="0">
              <a:solidFill>
                <a:srgbClr val="1D2228"/>
              </a:solidFill>
              <a:latin typeface="Calibri" panose="020F0502020204030204" pitchFamily="34" charset="0"/>
              <a:cs typeface="Calibri" panose="020F0502020204030204" pitchFamily="34" charset="0"/>
            </a:endParaRPr>
          </a:p>
          <a:p>
            <a:pPr marL="342900" marR="0" lvl="0" indent="-342900" algn="l" defTabSz="914400" rtl="0" eaLnBrk="1" fontAlgn="base" latinLnBrk="0" hangingPunct="1">
              <a:lnSpc>
                <a:spcPct val="100000"/>
              </a:lnSpc>
              <a:spcBef>
                <a:spcPts val="0"/>
              </a:spcBef>
              <a:spcAft>
                <a:spcPct val="0"/>
              </a:spcAft>
              <a:buClrTx/>
              <a:buSzTx/>
              <a:buFontTx/>
              <a:buChar char="•"/>
              <a:tabLst/>
              <a:defRPr/>
            </a:pPr>
            <a:r>
              <a:rPr lang="en-US" sz="1600" dirty="0">
                <a:solidFill>
                  <a:srgbClr val="1D2228"/>
                </a:solidFill>
                <a:latin typeface="Calibri" panose="020F0502020204030204" pitchFamily="34" charset="0"/>
                <a:cs typeface="Calibri" panose="020F0502020204030204" pitchFamily="34" charset="0"/>
              </a:rPr>
              <a:t>3.03 continued:</a:t>
            </a:r>
          </a:p>
          <a:p>
            <a:pPr lvl="1" algn="l">
              <a:spcBef>
                <a:spcPts val="0"/>
              </a:spcBef>
              <a:defRPr/>
            </a:pPr>
            <a:endParaRPr lang="en-US" sz="1600" dirty="0">
              <a:solidFill>
                <a:srgbClr val="1D2228"/>
              </a:solidFill>
              <a:latin typeface="Calibri" panose="020F0502020204030204" pitchFamily="34" charset="0"/>
              <a:cs typeface="Calibri" panose="020F0502020204030204" pitchFamily="34" charset="0"/>
            </a:endParaRPr>
          </a:p>
          <a:p>
            <a:pPr lvl="1" algn="l">
              <a:spcBef>
                <a:spcPts val="0"/>
              </a:spcBef>
              <a:defRPr/>
            </a:pPr>
            <a:r>
              <a:rPr lang="en-US" sz="1600" dirty="0">
                <a:solidFill>
                  <a:srgbClr val="1D2228"/>
                </a:solidFill>
                <a:latin typeface="Calibri" panose="020F0502020204030204" pitchFamily="34" charset="0"/>
                <a:cs typeface="Calibri" panose="020F0502020204030204" pitchFamily="34" charset="0"/>
              </a:rPr>
              <a:t>(c) - pitchers once removed from the mound may not return as pitchers; Intermediate (50-70) Division/Junior/Senior: A pitcher remaining in the game, but moving to a different position, can return as a pitcher any time in the remainder of the game, but only once per game</a:t>
            </a:r>
          </a:p>
          <a:p>
            <a:pPr algn="l"/>
            <a:r>
              <a:rPr lang="en-US" sz="1600" dirty="0">
                <a:solidFill>
                  <a:srgbClr val="1D2228"/>
                </a:solidFill>
                <a:latin typeface="Calibri" panose="020F0502020204030204" pitchFamily="34" charset="0"/>
                <a:cs typeface="Calibri" panose="020F0502020204030204" pitchFamily="34" charset="0"/>
              </a:rPr>
              <a:t> </a:t>
            </a:r>
          </a:p>
          <a:p>
            <a:pPr lvl="1" algn="l"/>
            <a:r>
              <a:rPr lang="en-US" sz="1600" b="0" i="0" dirty="0">
                <a:solidFill>
                  <a:srgbClr val="1D2228"/>
                </a:solidFill>
                <a:effectLst/>
                <a:latin typeface="Calibri" panose="020F0502020204030204" pitchFamily="34" charset="0"/>
                <a:cs typeface="Calibri" panose="020F0502020204030204" pitchFamily="34" charset="0"/>
              </a:rPr>
              <a:t>(d) - a starter and his/her substitute must not be in the line-up at the same time, except as provided in 3.03 NOTE 3. </a:t>
            </a:r>
            <a:r>
              <a:rPr lang="en-US" sz="1600" b="0" i="0" u="sng" dirty="0">
                <a:solidFill>
                  <a:srgbClr val="1D2228"/>
                </a:solidFill>
                <a:effectLst/>
                <a:latin typeface="Calibri" panose="020F0502020204030204" pitchFamily="34" charset="0"/>
                <a:cs typeface="Calibri" panose="020F0502020204030204" pitchFamily="34" charset="0"/>
              </a:rPr>
              <a:t>Once mandatory play is met, a starter and substitute(s) can enter/re-enter for each other as desired, but must re-enter in the SAME position in the batting order</a:t>
            </a:r>
          </a:p>
          <a:p>
            <a:pPr algn="l"/>
            <a:endParaRPr lang="en-US" sz="1600" b="0" i="0" dirty="0">
              <a:solidFill>
                <a:srgbClr val="1D2228"/>
              </a:solidFill>
              <a:effectLst/>
              <a:latin typeface="Calibri" panose="020F0502020204030204" pitchFamily="34" charset="0"/>
              <a:cs typeface="Calibri" panose="020F0502020204030204" pitchFamily="34" charset="0"/>
            </a:endParaRPr>
          </a:p>
          <a:p>
            <a:pPr lvl="1" algn="l"/>
            <a:r>
              <a:rPr lang="en-US" sz="1600" b="0" i="0" dirty="0">
                <a:solidFill>
                  <a:srgbClr val="1D2228"/>
                </a:solidFill>
                <a:effectLst/>
                <a:latin typeface="Calibri" panose="020F0502020204030204" pitchFamily="34" charset="0"/>
                <a:cs typeface="Calibri" panose="020F0502020204030204" pitchFamily="34" charset="0"/>
              </a:rPr>
              <a:t>(e) - Defensive substitutions must be made while the team is on defense. Offensive substitutions must be made at the time the offensive player has her/his turn at bat or is on base</a:t>
            </a:r>
          </a:p>
          <a:p>
            <a:pPr lvl="1" algn="l"/>
            <a:endParaRPr lang="en-US" sz="1600" b="0" i="0" dirty="0">
              <a:solidFill>
                <a:srgbClr val="1D2228"/>
              </a:solidFill>
              <a:effectLst/>
              <a:latin typeface="Calibri" panose="020F0502020204030204" pitchFamily="34" charset="0"/>
              <a:cs typeface="Calibri" panose="020F0502020204030204" pitchFamily="34" charset="0"/>
            </a:endParaRPr>
          </a:p>
          <a:p>
            <a:pPr lvl="1" algn="l"/>
            <a:r>
              <a:rPr lang="en-US" sz="1600" b="0" i="0" dirty="0">
                <a:solidFill>
                  <a:srgbClr val="1D2228"/>
                </a:solidFill>
                <a:effectLst/>
                <a:latin typeface="Calibri" panose="020F0502020204030204" pitchFamily="34" charset="0"/>
                <a:cs typeface="Calibri" panose="020F0502020204030204" pitchFamily="34" charset="0"/>
              </a:rPr>
              <a:t>NOTE 1: A substitute may not be removed from the game prior to completion of his/her mandatory play requirements</a:t>
            </a:r>
          </a:p>
          <a:p>
            <a:pPr lvl="1" algn="l"/>
            <a:endParaRPr lang="en-US" sz="1600" b="0" i="0" dirty="0">
              <a:solidFill>
                <a:srgbClr val="1D2228"/>
              </a:solidFill>
              <a:effectLst/>
              <a:latin typeface="Calibri" panose="020F0502020204030204" pitchFamily="34" charset="0"/>
              <a:cs typeface="Calibri" panose="020F0502020204030204" pitchFamily="34" charset="0"/>
            </a:endParaRPr>
          </a:p>
          <a:p>
            <a:pPr lvl="1" algn="l"/>
            <a:r>
              <a:rPr lang="en-US" sz="1600" b="0" i="0" dirty="0">
                <a:solidFill>
                  <a:srgbClr val="1D2228"/>
                </a:solidFill>
                <a:effectLst/>
                <a:latin typeface="Calibri" panose="020F0502020204030204" pitchFamily="34" charset="0"/>
                <a:cs typeface="Calibri" panose="020F0502020204030204" pitchFamily="34" charset="0"/>
              </a:rPr>
              <a:t>NOTE 3: If during a game either team is unable to place nine (9) players on the field due to illness, injury, ejection, or inability to make a legal substitution, the opposing manager shall select a player previously used in the line-up to re-enter the game, but only if use of all eligible players has exhausted the roster. A player ejected from the game is not eligible for re-entry</a:t>
            </a:r>
          </a:p>
          <a:p>
            <a:pPr lvl="1" algn="l">
              <a:spcBef>
                <a:spcPts val="0"/>
              </a:spcBef>
              <a:defRPr/>
            </a:pPr>
            <a:endParaRPr lang="en-US" sz="1600" dirty="0">
              <a:latin typeface="Calibri" panose="020F0502020204030204" pitchFamily="34" charset="0"/>
              <a:cs typeface="Calibri" panose="020F0502020204030204" pitchFamily="34" charset="0"/>
            </a:endParaRPr>
          </a:p>
        </p:txBody>
      </p:sp>
      <p:sp>
        <p:nvSpPr>
          <p:cNvPr id="2" name="Slide Number Placeholder 1">
            <a:extLst>
              <a:ext uri="{FF2B5EF4-FFF2-40B4-BE49-F238E27FC236}">
                <a16:creationId xmlns:a16="http://schemas.microsoft.com/office/drawing/2014/main" id="{9DD35C17-AC34-7E9F-1017-CBEA1B0680C6}"/>
              </a:ext>
            </a:extLst>
          </p:cNvPr>
          <p:cNvSpPr>
            <a:spLocks noGrp="1"/>
          </p:cNvSpPr>
          <p:nvPr>
            <p:ph type="sldNum" sz="quarter" idx="12"/>
          </p:nvPr>
        </p:nvSpPr>
        <p:spPr/>
        <p:txBody>
          <a:bodyPr/>
          <a:lstStyle/>
          <a:p>
            <a:pPr>
              <a:defRPr/>
            </a:pPr>
            <a:fld id="{8DF924FF-446F-4E20-9235-672FAB9C702C}" type="slidenum">
              <a:rPr lang="en-US" smtClean="0"/>
              <a:pPr>
                <a:defRPr/>
              </a:pPr>
              <a:t>12</a:t>
            </a:fld>
            <a:endParaRPr lang="en-US" dirty="0"/>
          </a:p>
        </p:txBody>
      </p:sp>
    </p:spTree>
    <p:extLst>
      <p:ext uri="{BB962C8B-B14F-4D97-AF65-F5344CB8AC3E}">
        <p14:creationId xmlns:p14="http://schemas.microsoft.com/office/powerpoint/2010/main" val="41240545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30B77DF-6A29-123F-DF29-AAD59D54B85E}"/>
              </a:ext>
            </a:extLst>
          </p:cNvPr>
          <p:cNvSpPr txBox="1"/>
          <p:nvPr/>
        </p:nvSpPr>
        <p:spPr>
          <a:xfrm>
            <a:off x="253012" y="136524"/>
            <a:ext cx="8641080" cy="6622326"/>
          </a:xfrm>
          <a:prstGeom prst="rect">
            <a:avLst/>
          </a:prstGeom>
          <a:noFill/>
        </p:spPr>
        <p:txBody>
          <a:bodyPr wrap="square">
            <a:spAutoFit/>
          </a:bodyPr>
          <a:lstStyle/>
          <a:p>
            <a:pPr algn="l"/>
            <a:r>
              <a:rPr lang="en-US" sz="1600" b="1" i="0" u="sng" dirty="0">
                <a:solidFill>
                  <a:srgbClr val="1D2228"/>
                </a:solidFill>
                <a:effectLst/>
                <a:latin typeface="Calibri" panose="020F0502020204030204" pitchFamily="34" charset="0"/>
                <a:cs typeface="Calibri" panose="020F0502020204030204" pitchFamily="34" charset="0"/>
              </a:rPr>
              <a:t>Rule 3.00 - Game Preliminaries</a:t>
            </a:r>
          </a:p>
          <a:p>
            <a:pPr algn="l">
              <a:lnSpc>
                <a:spcPts val="1000"/>
              </a:lnSpc>
            </a:pPr>
            <a:endParaRPr lang="en-US" sz="1600" dirty="0">
              <a:solidFill>
                <a:srgbClr val="1D2228"/>
              </a:solidFill>
              <a:latin typeface="Calibri" panose="020F0502020204030204" pitchFamily="34" charset="0"/>
              <a:cs typeface="Calibri" panose="020F0502020204030204" pitchFamily="34" charset="0"/>
            </a:endParaRPr>
          </a:p>
          <a:p>
            <a:pPr algn="l"/>
            <a:r>
              <a:rPr lang="en-US" sz="1600" dirty="0">
                <a:solidFill>
                  <a:srgbClr val="1D2228"/>
                </a:solidFill>
                <a:latin typeface="Calibri" panose="020F0502020204030204" pitchFamily="34" charset="0"/>
                <a:cs typeface="Calibri" panose="020F0502020204030204" pitchFamily="34" charset="0"/>
              </a:rPr>
              <a:t>3.04 - A “courtesy runner” may be used for the catcher and/or pitcher when there are two (2) outs</a:t>
            </a:r>
          </a:p>
          <a:p>
            <a:pPr marL="742950" lvl="1" indent="-285750" algn="l">
              <a:buFont typeface="Arial" panose="020B0604020202020204" pitchFamily="34" charset="0"/>
              <a:buChar char="•"/>
            </a:pPr>
            <a:r>
              <a:rPr lang="en-US" sz="1600" dirty="0">
                <a:solidFill>
                  <a:srgbClr val="1D2228"/>
                </a:solidFill>
                <a:latin typeface="Calibri" panose="020F0502020204030204" pitchFamily="34" charset="0"/>
                <a:cs typeface="Calibri" panose="020F0502020204030204" pitchFamily="34" charset="0"/>
              </a:rPr>
              <a:t>When utilizing the continuous batting order for Majors and below (rule 4.04), the </a:t>
            </a:r>
            <a:r>
              <a:rPr lang="en-US" sz="1600" i="1" u="sng" dirty="0">
                <a:solidFill>
                  <a:srgbClr val="1D2228"/>
                </a:solidFill>
                <a:latin typeface="Calibri" panose="020F0502020204030204" pitchFamily="34" charset="0"/>
                <a:cs typeface="Calibri" panose="020F0502020204030204" pitchFamily="34" charset="0"/>
              </a:rPr>
              <a:t>“courtesy runner” must be the player in the batting order who made the last out</a:t>
            </a:r>
          </a:p>
          <a:p>
            <a:pPr marL="742950" lvl="1" indent="-285750" algn="l">
              <a:buFont typeface="Arial" panose="020B0604020202020204" pitchFamily="34" charset="0"/>
              <a:buChar char="•"/>
            </a:pPr>
            <a:r>
              <a:rPr lang="en-US" sz="1600" dirty="0">
                <a:solidFill>
                  <a:srgbClr val="1D2228"/>
                </a:solidFill>
                <a:latin typeface="Calibri" panose="020F0502020204030204" pitchFamily="34" charset="0"/>
                <a:cs typeface="Calibri" panose="020F0502020204030204" pitchFamily="34" charset="0"/>
              </a:rPr>
              <a:t>For Juniors and Seniors, when batting 9, see Rule 7.14</a:t>
            </a:r>
          </a:p>
          <a:p>
            <a:pPr marL="742950" lvl="1" indent="-285750" algn="l">
              <a:buFont typeface="Arial" panose="020B0604020202020204" pitchFamily="34" charset="0"/>
              <a:buChar char="•"/>
            </a:pPr>
            <a:r>
              <a:rPr lang="en-US" sz="1600" dirty="0">
                <a:solidFill>
                  <a:srgbClr val="1D2228"/>
                </a:solidFill>
                <a:latin typeface="Calibri" panose="020F0502020204030204" pitchFamily="34" charset="0"/>
                <a:cs typeface="Calibri" panose="020F0502020204030204" pitchFamily="34" charset="0"/>
              </a:rPr>
              <a:t>The same courtesy runner may not run for both the pitcher and the catcher at any time during the game</a:t>
            </a:r>
          </a:p>
          <a:p>
            <a:pPr marL="742950" lvl="1" indent="-285750" algn="l">
              <a:buFont typeface="Arial" panose="020B0604020202020204" pitchFamily="34" charset="0"/>
              <a:buChar char="•"/>
            </a:pPr>
            <a:r>
              <a:rPr lang="en-US" sz="1600" dirty="0">
                <a:solidFill>
                  <a:srgbClr val="1D2228"/>
                </a:solidFill>
                <a:latin typeface="Calibri" panose="020F0502020204030204" pitchFamily="34" charset="0"/>
                <a:cs typeface="Calibri" panose="020F0502020204030204" pitchFamily="34" charset="0"/>
              </a:rPr>
              <a:t>Please note you may NOT “courtesy run” for the catcher and/or pitcher if it is their first time at-bat and they reach base, </a:t>
            </a:r>
            <a:r>
              <a:rPr lang="en-US" sz="1600" i="1" u="sng" dirty="0">
                <a:solidFill>
                  <a:srgbClr val="1D2228"/>
                </a:solidFill>
                <a:latin typeface="Calibri" panose="020F0502020204030204" pitchFamily="34" charset="0"/>
                <a:cs typeface="Calibri" panose="020F0502020204030204" pitchFamily="34" charset="0"/>
              </a:rPr>
              <a:t>even with two (2) out</a:t>
            </a:r>
            <a:endParaRPr lang="en-US" sz="1600" dirty="0">
              <a:solidFill>
                <a:srgbClr val="1D2228"/>
              </a:solidFill>
              <a:latin typeface="Calibri" panose="020F0502020204030204" pitchFamily="34" charset="0"/>
              <a:cs typeface="Calibri" panose="020F0502020204030204" pitchFamily="34" charset="0"/>
            </a:endParaRPr>
          </a:p>
          <a:p>
            <a:pPr marL="1200150" lvl="2" indent="-285750" algn="l">
              <a:buFont typeface="Wingdings" panose="05000000000000000000" pitchFamily="2" charset="2"/>
              <a:buChar char="Ø"/>
            </a:pPr>
            <a:r>
              <a:rPr lang="en-US" sz="1600" dirty="0">
                <a:solidFill>
                  <a:srgbClr val="1D2228"/>
                </a:solidFill>
                <a:latin typeface="Calibri" panose="020F0502020204030204" pitchFamily="34" charset="0"/>
                <a:cs typeface="Calibri" panose="020F0502020204030204" pitchFamily="34" charset="0"/>
              </a:rPr>
              <a:t>Rule 3.03 Note - For the purposes of satisfying the requirements of Mandatory Play, </a:t>
            </a:r>
            <a:r>
              <a:rPr lang="en-US" sz="1600" i="1" u="sng" dirty="0">
                <a:solidFill>
                  <a:srgbClr val="1D2228"/>
                </a:solidFill>
                <a:latin typeface="Calibri" panose="020F0502020204030204" pitchFamily="34" charset="0"/>
                <a:cs typeface="Calibri" panose="020F0502020204030204" pitchFamily="34" charset="0"/>
              </a:rPr>
              <a:t>when appearing for the first time in the game</a:t>
            </a:r>
            <a:r>
              <a:rPr lang="en-US" sz="1600" dirty="0">
                <a:solidFill>
                  <a:srgbClr val="1D2228"/>
                </a:solidFill>
                <a:latin typeface="Calibri" panose="020F0502020204030204" pitchFamily="34" charset="0"/>
                <a:cs typeface="Calibri" panose="020F0502020204030204" pitchFamily="34" charset="0"/>
              </a:rPr>
              <a:t>, a player must remain in the game until one of the following occurs:</a:t>
            </a:r>
          </a:p>
          <a:p>
            <a:pPr marL="1714500" lvl="3" indent="-342900" algn="l">
              <a:buFont typeface="+mj-lt"/>
              <a:buAutoNum type="arabicPeriod"/>
            </a:pPr>
            <a:r>
              <a:rPr lang="en-US" sz="1600" b="0" i="0" dirty="0">
                <a:solidFill>
                  <a:srgbClr val="1D2228"/>
                </a:solidFill>
                <a:effectLst/>
                <a:latin typeface="Calibri" panose="020F0502020204030204" pitchFamily="34" charset="0"/>
                <a:cs typeface="Calibri" panose="020F0502020204030204" pitchFamily="34" charset="0"/>
              </a:rPr>
              <a:t>Being retired either as batter or batter-runner; or</a:t>
            </a:r>
          </a:p>
          <a:p>
            <a:pPr marL="1714500" lvl="3" indent="-342900" algn="l">
              <a:buFont typeface="+mj-lt"/>
              <a:buAutoNum type="arabicPeriod"/>
            </a:pPr>
            <a:r>
              <a:rPr lang="en-US" sz="1600" b="0" i="0" dirty="0">
                <a:solidFill>
                  <a:srgbClr val="1D2228"/>
                </a:solidFill>
                <a:effectLst/>
                <a:latin typeface="Calibri" panose="020F0502020204030204" pitchFamily="34" charset="0"/>
                <a:cs typeface="Calibri" panose="020F0502020204030204" pitchFamily="34" charset="0"/>
              </a:rPr>
              <a:t>Reaching base safely and is </a:t>
            </a:r>
            <a:r>
              <a:rPr lang="en-US" sz="1600" dirty="0">
                <a:solidFill>
                  <a:srgbClr val="1D2228"/>
                </a:solidFill>
                <a:latin typeface="Calibri" panose="020F0502020204030204" pitchFamily="34" charset="0"/>
                <a:cs typeface="Calibri" panose="020F0502020204030204" pitchFamily="34" charset="0"/>
              </a:rPr>
              <a:t>then </a:t>
            </a:r>
            <a:r>
              <a:rPr lang="en-US" sz="1600" b="0" i="0" dirty="0">
                <a:solidFill>
                  <a:srgbClr val="1D2228"/>
                </a:solidFill>
                <a:effectLst/>
                <a:latin typeface="Calibri" panose="020F0502020204030204" pitchFamily="34" charset="0"/>
                <a:cs typeface="Calibri" panose="020F0502020204030204" pitchFamily="34" charset="0"/>
              </a:rPr>
              <a:t>retired by force or tag out; or</a:t>
            </a:r>
          </a:p>
          <a:p>
            <a:pPr marL="1714500" lvl="3" indent="-342900" algn="l">
              <a:buFont typeface="+mj-lt"/>
              <a:buAutoNum type="arabicPeriod"/>
            </a:pPr>
            <a:r>
              <a:rPr lang="en-US" sz="1600" dirty="0">
                <a:solidFill>
                  <a:srgbClr val="1D2228"/>
                </a:solidFill>
                <a:latin typeface="Calibri" panose="020F0502020204030204" pitchFamily="34" charset="0"/>
                <a:cs typeface="Calibri" panose="020F0502020204030204" pitchFamily="34" charset="0"/>
              </a:rPr>
              <a:t>S</a:t>
            </a:r>
            <a:r>
              <a:rPr lang="en-US" sz="1600" b="0" i="0" dirty="0">
                <a:solidFill>
                  <a:srgbClr val="1D2228"/>
                </a:solidFill>
                <a:effectLst/>
                <a:latin typeface="Calibri" panose="020F0502020204030204" pitchFamily="34" charset="0"/>
                <a:cs typeface="Calibri" panose="020F0502020204030204" pitchFamily="34" charset="0"/>
              </a:rPr>
              <a:t>cores; or</a:t>
            </a:r>
          </a:p>
          <a:p>
            <a:pPr marL="1714500" lvl="3" indent="-342900" algn="l">
              <a:buFont typeface="+mj-lt"/>
              <a:buAutoNum type="arabicPeriod"/>
            </a:pPr>
            <a:r>
              <a:rPr lang="en-US" sz="1600" b="0" i="0" dirty="0">
                <a:solidFill>
                  <a:srgbClr val="1D2228"/>
                </a:solidFill>
                <a:effectLst/>
                <a:latin typeface="Calibri" panose="020F0502020204030204" pitchFamily="34" charset="0"/>
                <a:cs typeface="Calibri" panose="020F0502020204030204" pitchFamily="34" charset="0"/>
              </a:rPr>
              <a:t>The half-inning or game ends</a:t>
            </a:r>
            <a:endParaRPr lang="en-US" sz="1600" dirty="0">
              <a:solidFill>
                <a:srgbClr val="1D2228"/>
              </a:solidFill>
              <a:latin typeface="Calibri" panose="020F0502020204030204" pitchFamily="34" charset="0"/>
              <a:cs typeface="Calibri" panose="020F0502020204030204" pitchFamily="34" charset="0"/>
            </a:endParaRPr>
          </a:p>
          <a:p>
            <a:pPr algn="l"/>
            <a:endParaRPr lang="en-US" sz="1600" dirty="0">
              <a:solidFill>
                <a:srgbClr val="1D2228"/>
              </a:solidFill>
              <a:latin typeface="Calibri" panose="020F0502020204030204" pitchFamily="34" charset="0"/>
              <a:cs typeface="Calibri" panose="020F0502020204030204" pitchFamily="34" charset="0"/>
            </a:endParaRPr>
          </a:p>
          <a:p>
            <a:pPr algn="l"/>
            <a:r>
              <a:rPr lang="en-US" sz="1600" dirty="0">
                <a:solidFill>
                  <a:srgbClr val="1D2228"/>
                </a:solidFill>
                <a:latin typeface="Calibri" panose="020F0502020204030204" pitchFamily="34" charset="0"/>
                <a:cs typeface="Calibri" panose="020F0502020204030204" pitchFamily="34" charset="0"/>
              </a:rPr>
              <a:t>3.09 - Managers or coaches </a:t>
            </a:r>
            <a:r>
              <a:rPr lang="en-US" sz="1600" b="1" i="1" u="sng" dirty="0">
                <a:solidFill>
                  <a:srgbClr val="1D2228"/>
                </a:solidFill>
                <a:latin typeface="Calibri" panose="020F0502020204030204" pitchFamily="34" charset="0"/>
                <a:cs typeface="Calibri" panose="020F0502020204030204" pitchFamily="34" charset="0"/>
              </a:rPr>
              <a:t>are permitted to warm-up a pitcher</a:t>
            </a:r>
            <a:r>
              <a:rPr lang="en-US" sz="1600" dirty="0">
                <a:solidFill>
                  <a:srgbClr val="1D2228"/>
                </a:solidFill>
                <a:latin typeface="Calibri" panose="020F0502020204030204" pitchFamily="34" charset="0"/>
                <a:cs typeface="Calibri" panose="020F0502020204030204" pitchFamily="34" charset="0"/>
              </a:rPr>
              <a:t> at home plate or in the bullpen or elsewhere at any time.  They may also stand by to observe a pitcher during warm-up in the bullpen</a:t>
            </a:r>
          </a:p>
          <a:p>
            <a:pPr algn="l"/>
            <a:endParaRPr lang="en-US" sz="1600" dirty="0">
              <a:solidFill>
                <a:srgbClr val="1D2228"/>
              </a:solidFill>
              <a:latin typeface="Calibri" panose="020F0502020204030204" pitchFamily="34" charset="0"/>
              <a:cs typeface="Calibri" panose="020F0502020204030204" pitchFamily="34" charset="0"/>
            </a:endParaRPr>
          </a:p>
          <a:p>
            <a:pPr algn="l"/>
            <a:r>
              <a:rPr lang="en-US" sz="1600" dirty="0">
                <a:solidFill>
                  <a:srgbClr val="1D2228"/>
                </a:solidFill>
                <a:latin typeface="Calibri" panose="020F0502020204030204" pitchFamily="34" charset="0"/>
                <a:cs typeface="Calibri" panose="020F0502020204030204" pitchFamily="34" charset="0"/>
              </a:rPr>
              <a:t>3.17 - The use of electronic equipment is restricted</a:t>
            </a:r>
          </a:p>
          <a:p>
            <a:pPr algn="l"/>
            <a:r>
              <a:rPr lang="en-US" sz="1600" b="1" i="1" dirty="0">
                <a:solidFill>
                  <a:srgbClr val="1D2228"/>
                </a:solidFill>
                <a:latin typeface="Calibri" panose="020F0502020204030204" pitchFamily="34" charset="0"/>
                <a:cs typeface="Calibri" panose="020F0502020204030204" pitchFamily="34" charset="0"/>
              </a:rPr>
              <a:t>Penalty:</a:t>
            </a:r>
            <a:r>
              <a:rPr lang="en-US" sz="1600" dirty="0">
                <a:solidFill>
                  <a:srgbClr val="1D2228"/>
                </a:solidFill>
                <a:latin typeface="Calibri" panose="020F0502020204030204" pitchFamily="34" charset="0"/>
                <a:cs typeface="Calibri" panose="020F0502020204030204" pitchFamily="34" charset="0"/>
              </a:rPr>
              <a:t> If, in the umpire’s judgment, any player, manager, or coach, uses an electronic communications device during the game, the penalty is ejection from the game</a:t>
            </a:r>
          </a:p>
          <a:p>
            <a:pPr algn="l"/>
            <a:r>
              <a:rPr lang="en-US" sz="1600" dirty="0">
                <a:solidFill>
                  <a:srgbClr val="1D2228"/>
                </a:solidFill>
                <a:latin typeface="Calibri" panose="020F0502020204030204" pitchFamily="34" charset="0"/>
                <a:cs typeface="Calibri" panose="020F0502020204030204" pitchFamily="34" charset="0"/>
              </a:rPr>
              <a:t>3.17 Note 1:  A manager or coach is permitted to use a scorekeeping and/or pitch counting application on an electronic device without penalty, provided such device is not used to receive messages of any sort</a:t>
            </a:r>
            <a:endParaRPr lang="en-US" sz="1600" dirty="0">
              <a:latin typeface="Calibri" panose="020F0502020204030204" pitchFamily="34" charset="0"/>
              <a:cs typeface="Calibri" panose="020F0502020204030204" pitchFamily="34" charset="0"/>
            </a:endParaRPr>
          </a:p>
        </p:txBody>
      </p:sp>
      <p:sp>
        <p:nvSpPr>
          <p:cNvPr id="2" name="Slide Number Placeholder 1">
            <a:extLst>
              <a:ext uri="{FF2B5EF4-FFF2-40B4-BE49-F238E27FC236}">
                <a16:creationId xmlns:a16="http://schemas.microsoft.com/office/drawing/2014/main" id="{C53886A5-2F2B-E9D8-91A5-4BE25A52C96A}"/>
              </a:ext>
            </a:extLst>
          </p:cNvPr>
          <p:cNvSpPr>
            <a:spLocks noGrp="1"/>
          </p:cNvSpPr>
          <p:nvPr>
            <p:ph type="sldNum" sz="quarter" idx="12"/>
          </p:nvPr>
        </p:nvSpPr>
        <p:spPr/>
        <p:txBody>
          <a:bodyPr/>
          <a:lstStyle/>
          <a:p>
            <a:pPr>
              <a:defRPr/>
            </a:pPr>
            <a:fld id="{8DF924FF-446F-4E20-9235-672FAB9C702C}" type="slidenum">
              <a:rPr lang="en-US" smtClean="0"/>
              <a:pPr>
                <a:defRPr/>
              </a:pPr>
              <a:t>13</a:t>
            </a:fld>
            <a:endParaRPr lang="en-US" dirty="0"/>
          </a:p>
        </p:txBody>
      </p:sp>
    </p:spTree>
    <p:extLst>
      <p:ext uri="{BB962C8B-B14F-4D97-AF65-F5344CB8AC3E}">
        <p14:creationId xmlns:p14="http://schemas.microsoft.com/office/powerpoint/2010/main" val="3144405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30B77DF-6A29-123F-DF29-AAD59D54B85E}"/>
              </a:ext>
            </a:extLst>
          </p:cNvPr>
          <p:cNvSpPr txBox="1"/>
          <p:nvPr/>
        </p:nvSpPr>
        <p:spPr>
          <a:xfrm>
            <a:off x="253012" y="136524"/>
            <a:ext cx="8641080" cy="6376104"/>
          </a:xfrm>
          <a:prstGeom prst="rect">
            <a:avLst/>
          </a:prstGeom>
          <a:noFill/>
        </p:spPr>
        <p:txBody>
          <a:bodyPr wrap="square">
            <a:spAutoFit/>
          </a:bodyPr>
          <a:lstStyle/>
          <a:p>
            <a:pPr algn="l"/>
            <a:r>
              <a:rPr lang="en-US" sz="1600" b="1" i="0" u="sng" dirty="0">
                <a:solidFill>
                  <a:srgbClr val="1D2228"/>
                </a:solidFill>
                <a:effectLst/>
                <a:latin typeface="Calibri" panose="020F0502020204030204" pitchFamily="34" charset="0"/>
                <a:cs typeface="Calibri" panose="020F0502020204030204" pitchFamily="34" charset="0"/>
              </a:rPr>
              <a:t>Rule 4.00 - Starting and Ending the Game</a:t>
            </a:r>
          </a:p>
          <a:p>
            <a:pPr algn="l">
              <a:lnSpc>
                <a:spcPts val="1000"/>
              </a:lnSpc>
            </a:pPr>
            <a:endParaRPr lang="en-US" sz="1600" dirty="0">
              <a:solidFill>
                <a:srgbClr val="1D2228"/>
              </a:solidFill>
              <a:latin typeface="Calibri" panose="020F0502020204030204" pitchFamily="34" charset="0"/>
              <a:cs typeface="Calibri" panose="020F0502020204030204" pitchFamily="34" charset="0"/>
            </a:endParaRPr>
          </a:p>
          <a:p>
            <a:pPr algn="l"/>
            <a:r>
              <a:rPr lang="en-US" sz="1600" dirty="0">
                <a:solidFill>
                  <a:srgbClr val="1D2228"/>
                </a:solidFill>
                <a:latin typeface="Calibri" panose="020F0502020204030204" pitchFamily="34" charset="0"/>
                <a:cs typeface="Calibri" panose="020F0502020204030204" pitchFamily="34" charset="0"/>
              </a:rPr>
              <a:t>4.04 - PCLL is utilizing the continuous batting order for the Major Division and below</a:t>
            </a:r>
            <a:endParaRPr lang="en-US" sz="1600" i="1" u="sng" dirty="0">
              <a:solidFill>
                <a:srgbClr val="1D2228"/>
              </a:solidFill>
              <a:latin typeface="Calibri" panose="020F0502020204030204" pitchFamily="34" charset="0"/>
              <a:cs typeface="Calibri" panose="020F0502020204030204" pitchFamily="34" charset="0"/>
            </a:endParaRPr>
          </a:p>
          <a:p>
            <a:pPr marL="742950" lvl="1" indent="-285750" algn="l">
              <a:buFont typeface="Arial" panose="020B0604020202020204" pitchFamily="34" charset="0"/>
              <a:buChar char="•"/>
            </a:pPr>
            <a:r>
              <a:rPr lang="en-US" sz="1600" b="1" i="1" dirty="0">
                <a:solidFill>
                  <a:srgbClr val="1D2228"/>
                </a:solidFill>
                <a:latin typeface="Calibri" panose="020F0502020204030204" pitchFamily="34" charset="0"/>
                <a:cs typeface="Calibri" panose="020F0502020204030204" pitchFamily="34" charset="0"/>
              </a:rPr>
              <a:t>Approved Ruling:</a:t>
            </a:r>
            <a:r>
              <a:rPr lang="en-US" sz="1600" dirty="0">
                <a:solidFill>
                  <a:srgbClr val="1D2228"/>
                </a:solidFill>
                <a:latin typeface="Calibri" panose="020F0502020204030204" pitchFamily="34" charset="0"/>
                <a:cs typeface="Calibri" panose="020F0502020204030204" pitchFamily="34" charset="0"/>
              </a:rPr>
              <a:t> for the purpose of continuous batting order, all players listed in the batting order shall be considered starters, as such</a:t>
            </a:r>
          </a:p>
          <a:p>
            <a:pPr marL="742950" lvl="1" indent="-285750" algn="l">
              <a:buFont typeface="Arial" panose="020B0604020202020204" pitchFamily="34" charset="0"/>
              <a:buChar char="•"/>
            </a:pPr>
            <a:r>
              <a:rPr lang="en-US" sz="1600" dirty="0">
                <a:solidFill>
                  <a:srgbClr val="1D2228"/>
                </a:solidFill>
                <a:latin typeface="Calibri" panose="020F0502020204030204" pitchFamily="34" charset="0"/>
                <a:cs typeface="Calibri" panose="020F0502020204030204" pitchFamily="34" charset="0"/>
              </a:rPr>
              <a:t>A player may be entered and/or re-entered defensively in the game anytime provided the player meets the requirements of Mandatory Play</a:t>
            </a:r>
          </a:p>
          <a:p>
            <a:pPr marL="742950" lvl="1" indent="-285750" algn="l">
              <a:buFont typeface="Arial" panose="020B0604020202020204" pitchFamily="34" charset="0"/>
              <a:buChar char="•"/>
            </a:pPr>
            <a:r>
              <a:rPr lang="en-US" sz="1600" dirty="0">
                <a:solidFill>
                  <a:srgbClr val="1D2228"/>
                </a:solidFill>
                <a:latin typeface="Calibri" panose="020F0502020204030204" pitchFamily="34" charset="0"/>
                <a:cs typeface="Calibri" panose="020F0502020204030204" pitchFamily="34" charset="0"/>
              </a:rPr>
              <a:t>A player arriving late is added to the end of the lineup if the manager so chooses.  Mandatory play does NOT apply if player is </a:t>
            </a:r>
            <a:r>
              <a:rPr lang="en-US" sz="1600" u="sng" dirty="0">
                <a:solidFill>
                  <a:srgbClr val="1D2228"/>
                </a:solidFill>
                <a:latin typeface="Calibri" panose="020F0502020204030204" pitchFamily="34" charset="0"/>
                <a:cs typeface="Calibri" panose="020F0502020204030204" pitchFamily="34" charset="0"/>
              </a:rPr>
              <a:t>not present at the start of the game</a:t>
            </a:r>
          </a:p>
          <a:p>
            <a:pPr marL="742950" lvl="1" indent="-285750" algn="l">
              <a:buFont typeface="Arial" panose="020B0604020202020204" pitchFamily="34" charset="0"/>
              <a:buChar char="•"/>
            </a:pPr>
            <a:r>
              <a:rPr lang="en-US" sz="1600" dirty="0">
                <a:solidFill>
                  <a:srgbClr val="1D2228"/>
                </a:solidFill>
                <a:latin typeface="Calibri" panose="020F0502020204030204" pitchFamily="34" charset="0"/>
                <a:cs typeface="Calibri" panose="020F0502020204030204" pitchFamily="34" charset="0"/>
              </a:rPr>
              <a:t>An ill or injured player shall be skipped over without penalty (no out is recorded) and is eligible to return later in their original spot</a:t>
            </a:r>
          </a:p>
          <a:p>
            <a:pPr marL="742950" lvl="1" indent="-285750" algn="l">
              <a:buFont typeface="Arial" panose="020B0604020202020204" pitchFamily="34" charset="0"/>
              <a:buChar char="•"/>
            </a:pPr>
            <a:r>
              <a:rPr lang="en-US" sz="1600" dirty="0">
                <a:solidFill>
                  <a:srgbClr val="1D2228"/>
                </a:solidFill>
                <a:latin typeface="Calibri" panose="020F0502020204030204" pitchFamily="34" charset="0"/>
                <a:cs typeface="Calibri" panose="020F0502020204030204" pitchFamily="34" charset="0"/>
              </a:rPr>
              <a:t>A game may be started (Rule 1.01) and continued (Rule 4.17) with 8 players</a:t>
            </a:r>
          </a:p>
          <a:p>
            <a:pPr marL="1200150" lvl="2" indent="-285750" algn="l">
              <a:buFont typeface="Wingdings" panose="05000000000000000000" pitchFamily="2" charset="2"/>
              <a:buChar char="Ø"/>
            </a:pPr>
            <a:r>
              <a:rPr lang="en-US" sz="1600" dirty="0">
                <a:solidFill>
                  <a:srgbClr val="1D2228"/>
                </a:solidFill>
                <a:latin typeface="Calibri" panose="020F0502020204030204" pitchFamily="34" charset="0"/>
                <a:cs typeface="Calibri" panose="020F0502020204030204" pitchFamily="34" charset="0"/>
              </a:rPr>
              <a:t>No out will be recorded for the missing player(s) unless a team gets down to 8 players due to an ejection; in such case,</a:t>
            </a:r>
          </a:p>
          <a:p>
            <a:pPr marL="1200150" lvl="2" indent="-285750" algn="l">
              <a:buFont typeface="Wingdings" panose="05000000000000000000" pitchFamily="2" charset="2"/>
              <a:buChar char="Ø"/>
            </a:pPr>
            <a:r>
              <a:rPr lang="en-US" sz="1600" dirty="0">
                <a:solidFill>
                  <a:srgbClr val="1D2228"/>
                </a:solidFill>
                <a:latin typeface="Calibri" panose="020F0502020204030204" pitchFamily="34" charset="0"/>
                <a:cs typeface="Calibri" panose="020F0502020204030204" pitchFamily="34" charset="0"/>
              </a:rPr>
              <a:t>The spot in the batting order of the ejected player will be an out</a:t>
            </a:r>
          </a:p>
          <a:p>
            <a:pPr marL="1200150" lvl="2" indent="-285750" algn="l">
              <a:buFont typeface="Wingdings" panose="05000000000000000000" pitchFamily="2" charset="2"/>
              <a:buChar char="Ø"/>
            </a:pPr>
            <a:r>
              <a:rPr lang="en-US" sz="1600" dirty="0">
                <a:solidFill>
                  <a:srgbClr val="1D2228"/>
                </a:solidFill>
                <a:latin typeface="Calibri" panose="020F0502020204030204" pitchFamily="34" charset="0"/>
                <a:cs typeface="Calibri" panose="020F0502020204030204" pitchFamily="34" charset="0"/>
              </a:rPr>
              <a:t>This does not apply if a team still has 9 or more players after an ejection</a:t>
            </a:r>
          </a:p>
          <a:p>
            <a:pPr marL="742950" lvl="1" indent="-285750" algn="l">
              <a:buFont typeface="Arial" panose="020B0604020202020204" pitchFamily="34" charset="0"/>
              <a:buChar char="•"/>
            </a:pPr>
            <a:endParaRPr lang="en-US" sz="1600" dirty="0">
              <a:solidFill>
                <a:srgbClr val="1D2228"/>
              </a:solidFill>
              <a:latin typeface="Calibri" panose="020F0502020204030204" pitchFamily="34" charset="0"/>
              <a:cs typeface="Calibri" panose="020F0502020204030204" pitchFamily="34" charset="0"/>
            </a:endParaRPr>
          </a:p>
          <a:p>
            <a:pPr algn="l"/>
            <a:r>
              <a:rPr lang="en-US" sz="1600" dirty="0">
                <a:solidFill>
                  <a:srgbClr val="1D2228"/>
                </a:solidFill>
                <a:latin typeface="Calibri" panose="020F0502020204030204" pitchFamily="34" charset="0"/>
                <a:cs typeface="Calibri" panose="020F0502020204030204" pitchFamily="34" charset="0"/>
              </a:rPr>
              <a:t>4.07 - When a manager, coach, or player is ejected from a game, they shall leave the field immediately and take no further part in that game. They may not sit in the stands and may not be recalled</a:t>
            </a:r>
          </a:p>
          <a:p>
            <a:pPr marL="742950" lvl="1" indent="-285750" algn="l">
              <a:buFont typeface="Arial" panose="020B0604020202020204" pitchFamily="34" charset="0"/>
              <a:buChar char="•"/>
            </a:pPr>
            <a:r>
              <a:rPr lang="en-US" sz="1600" dirty="0">
                <a:solidFill>
                  <a:srgbClr val="1D2228"/>
                </a:solidFill>
                <a:latin typeface="Calibri" panose="020F0502020204030204" pitchFamily="34" charset="0"/>
                <a:cs typeface="Calibri" panose="020F0502020204030204" pitchFamily="34" charset="0"/>
              </a:rPr>
              <a:t>A player ejected from the game may remain on the bench or go home with a parent/legal guardian</a:t>
            </a:r>
          </a:p>
          <a:p>
            <a:pPr marL="742950" lvl="1" indent="-285750" algn="l">
              <a:buFont typeface="Arial" panose="020B0604020202020204" pitchFamily="34" charset="0"/>
              <a:buChar char="•"/>
            </a:pPr>
            <a:r>
              <a:rPr lang="en-US" sz="1600" dirty="0">
                <a:solidFill>
                  <a:srgbClr val="1D2228"/>
                </a:solidFill>
                <a:latin typeface="Calibri" panose="020F0502020204030204" pitchFamily="34" charset="0"/>
                <a:cs typeface="Calibri" panose="020F0502020204030204" pitchFamily="34" charset="0"/>
              </a:rPr>
              <a:t>A manager or coach ejected from a game must not be present at the game site for the remainder of that game</a:t>
            </a:r>
          </a:p>
          <a:p>
            <a:pPr marL="742950" lvl="1" indent="-285750" algn="l">
              <a:buFont typeface="Arial" panose="020B0604020202020204" pitchFamily="34" charset="0"/>
              <a:buChar char="•"/>
            </a:pPr>
            <a:r>
              <a:rPr lang="en-US" sz="1600" dirty="0">
                <a:solidFill>
                  <a:srgbClr val="1D2228"/>
                </a:solidFill>
                <a:latin typeface="Calibri" panose="020F0502020204030204" pitchFamily="34" charset="0"/>
                <a:cs typeface="Calibri" panose="020F0502020204030204" pitchFamily="34" charset="0"/>
              </a:rPr>
              <a:t>Any manager, coach, or player ejected from a game is suspended for their next physically played game and may not be in attendance at the game site. This includes pregame and postgame activities</a:t>
            </a:r>
            <a:endParaRPr lang="en-US" sz="1600" dirty="0">
              <a:latin typeface="Calibri" panose="020F0502020204030204" pitchFamily="34" charset="0"/>
              <a:cs typeface="Calibri" panose="020F0502020204030204" pitchFamily="34" charset="0"/>
            </a:endParaRPr>
          </a:p>
        </p:txBody>
      </p:sp>
      <p:sp>
        <p:nvSpPr>
          <p:cNvPr id="2" name="Slide Number Placeholder 1">
            <a:extLst>
              <a:ext uri="{FF2B5EF4-FFF2-40B4-BE49-F238E27FC236}">
                <a16:creationId xmlns:a16="http://schemas.microsoft.com/office/drawing/2014/main" id="{7F199ABF-54DD-1F48-4CD5-267BB9823EE4}"/>
              </a:ext>
            </a:extLst>
          </p:cNvPr>
          <p:cNvSpPr>
            <a:spLocks noGrp="1"/>
          </p:cNvSpPr>
          <p:nvPr>
            <p:ph type="sldNum" sz="quarter" idx="12"/>
          </p:nvPr>
        </p:nvSpPr>
        <p:spPr/>
        <p:txBody>
          <a:bodyPr/>
          <a:lstStyle/>
          <a:p>
            <a:pPr>
              <a:defRPr/>
            </a:pPr>
            <a:fld id="{8DF924FF-446F-4E20-9235-672FAB9C702C}" type="slidenum">
              <a:rPr lang="en-US" smtClean="0"/>
              <a:pPr>
                <a:defRPr/>
              </a:pPr>
              <a:t>14</a:t>
            </a:fld>
            <a:endParaRPr lang="en-US" dirty="0"/>
          </a:p>
        </p:txBody>
      </p:sp>
    </p:spTree>
    <p:extLst>
      <p:ext uri="{BB962C8B-B14F-4D97-AF65-F5344CB8AC3E}">
        <p14:creationId xmlns:p14="http://schemas.microsoft.com/office/powerpoint/2010/main" val="3322130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30B77DF-6A29-123F-DF29-AAD59D54B85E}"/>
              </a:ext>
            </a:extLst>
          </p:cNvPr>
          <p:cNvSpPr txBox="1"/>
          <p:nvPr/>
        </p:nvSpPr>
        <p:spPr>
          <a:xfrm>
            <a:off x="253012" y="136524"/>
            <a:ext cx="8641080" cy="4031873"/>
          </a:xfrm>
          <a:prstGeom prst="rect">
            <a:avLst/>
          </a:prstGeom>
          <a:noFill/>
        </p:spPr>
        <p:txBody>
          <a:bodyPr wrap="square">
            <a:spAutoFit/>
          </a:bodyPr>
          <a:lstStyle/>
          <a:p>
            <a:pPr algn="l"/>
            <a:r>
              <a:rPr lang="en-US" sz="1600" b="1" u="sng" dirty="0">
                <a:solidFill>
                  <a:srgbClr val="1D2228"/>
                </a:solidFill>
                <a:latin typeface="Calibri" panose="020F0502020204030204" pitchFamily="34" charset="0"/>
                <a:cs typeface="Calibri" panose="020F0502020204030204" pitchFamily="34" charset="0"/>
              </a:rPr>
              <a:t>Rule 4.00 - Starting and Ending the Game</a:t>
            </a:r>
          </a:p>
          <a:p>
            <a:pPr algn="l">
              <a:lnSpc>
                <a:spcPts val="1000"/>
              </a:lnSpc>
            </a:pPr>
            <a:endParaRPr lang="en-US" sz="1600" dirty="0">
              <a:solidFill>
                <a:srgbClr val="1D2228"/>
              </a:solidFill>
              <a:latin typeface="Calibri" panose="020F0502020204030204" pitchFamily="34" charset="0"/>
              <a:cs typeface="Calibri" panose="020F0502020204030204" pitchFamily="34" charset="0"/>
            </a:endParaRPr>
          </a:p>
          <a:p>
            <a:pPr algn="l"/>
            <a:r>
              <a:rPr lang="en-US" sz="1600" dirty="0">
                <a:solidFill>
                  <a:srgbClr val="1D2228"/>
                </a:solidFill>
                <a:latin typeface="Calibri" panose="020F0502020204030204" pitchFamily="34" charset="0"/>
                <a:cs typeface="Calibri" panose="020F0502020204030204" pitchFamily="34" charset="0"/>
              </a:rPr>
              <a:t>4.10 (e) - The manager of the team with the least runs shall concede the victory to the opponent when:</a:t>
            </a:r>
          </a:p>
          <a:p>
            <a:pPr marL="742950" lvl="1" indent="-285750" algn="l">
              <a:buFont typeface="Arial" panose="020B0604020202020204" pitchFamily="34" charset="0"/>
              <a:buChar char="•"/>
            </a:pPr>
            <a:r>
              <a:rPr lang="en-US" sz="1600" dirty="0">
                <a:solidFill>
                  <a:srgbClr val="1D2228"/>
                </a:solidFill>
                <a:latin typeface="Calibri" panose="020F0502020204030204" pitchFamily="34" charset="0"/>
                <a:cs typeface="Calibri" panose="020F0502020204030204" pitchFamily="34" charset="0"/>
              </a:rPr>
              <a:t>Major Division &amp; below:</a:t>
            </a:r>
          </a:p>
          <a:p>
            <a:pPr marL="1200150" lvl="2" indent="-285750" algn="l">
              <a:buFont typeface="Wingdings" panose="05000000000000000000" pitchFamily="2" charset="2"/>
              <a:buChar char="Ø"/>
            </a:pPr>
            <a:r>
              <a:rPr lang="en-US" sz="1600" dirty="0">
                <a:solidFill>
                  <a:srgbClr val="1D2228"/>
                </a:solidFill>
                <a:latin typeface="Calibri" panose="020F0502020204030204" pitchFamily="34" charset="0"/>
                <a:cs typeface="Calibri" panose="020F0502020204030204" pitchFamily="34" charset="0"/>
              </a:rPr>
              <a:t>After 3 innings (2 ½ if home team is ahead) with a 15+ run lead</a:t>
            </a:r>
          </a:p>
          <a:p>
            <a:pPr marL="1200150" lvl="2" indent="-285750" algn="l">
              <a:buFont typeface="Wingdings" panose="05000000000000000000" pitchFamily="2" charset="2"/>
              <a:buChar char="Ø"/>
            </a:pPr>
            <a:r>
              <a:rPr lang="en-US" sz="1600" dirty="0">
                <a:solidFill>
                  <a:srgbClr val="1D2228"/>
                </a:solidFill>
                <a:latin typeface="Calibri" panose="020F0502020204030204" pitchFamily="34" charset="0"/>
                <a:cs typeface="Calibri" panose="020F0502020204030204" pitchFamily="34" charset="0"/>
              </a:rPr>
              <a:t>After 4 innings (3 ½ if home team is ahead) with a 10+ run lead</a:t>
            </a:r>
          </a:p>
          <a:p>
            <a:pPr marL="1200150" lvl="2" indent="-285750" algn="l">
              <a:buFont typeface="Wingdings" panose="05000000000000000000" pitchFamily="2" charset="2"/>
              <a:buChar char="Ø"/>
            </a:pPr>
            <a:r>
              <a:rPr lang="en-US" sz="1600" dirty="0">
                <a:solidFill>
                  <a:srgbClr val="1D2228"/>
                </a:solidFill>
                <a:latin typeface="Calibri" panose="020F0502020204030204" pitchFamily="34" charset="0"/>
                <a:cs typeface="Calibri" panose="020F0502020204030204" pitchFamily="34" charset="0"/>
              </a:rPr>
              <a:t>After 5 innings (4 ½ if home team is ahead) with an 8+ run lead</a:t>
            </a:r>
          </a:p>
          <a:p>
            <a:pPr algn="l"/>
            <a:endParaRPr lang="en-US" sz="1600" dirty="0">
              <a:solidFill>
                <a:srgbClr val="1D2228"/>
              </a:solidFill>
              <a:latin typeface="Calibri" panose="020F0502020204030204" pitchFamily="34" charset="0"/>
              <a:cs typeface="Calibri" panose="020F0502020204030204" pitchFamily="34" charset="0"/>
            </a:endParaRPr>
          </a:p>
          <a:p>
            <a:pPr marL="742950" lvl="1" indent="-285750" algn="l">
              <a:buFont typeface="Arial" panose="020B0604020202020204" pitchFamily="34" charset="0"/>
              <a:buChar char="•"/>
            </a:pPr>
            <a:r>
              <a:rPr lang="en-US" sz="1600" dirty="0">
                <a:solidFill>
                  <a:srgbClr val="1D2228"/>
                </a:solidFill>
                <a:latin typeface="Calibri" panose="020F0502020204030204" pitchFamily="34" charset="0"/>
                <a:cs typeface="Calibri" panose="020F0502020204030204" pitchFamily="34" charset="0"/>
              </a:rPr>
              <a:t>Junior &amp; Senior Divisions:</a:t>
            </a:r>
          </a:p>
          <a:p>
            <a:pPr marL="1200150" lvl="2" indent="-285750" algn="l">
              <a:buFont typeface="Wingdings" panose="05000000000000000000" pitchFamily="2" charset="2"/>
              <a:buChar char="Ø"/>
            </a:pPr>
            <a:r>
              <a:rPr lang="en-US" sz="1600" dirty="0">
                <a:solidFill>
                  <a:srgbClr val="1D2228"/>
                </a:solidFill>
                <a:latin typeface="Calibri" panose="020F0502020204030204" pitchFamily="34" charset="0"/>
                <a:cs typeface="Calibri" panose="020F0502020204030204" pitchFamily="34" charset="0"/>
              </a:rPr>
              <a:t>After 4 innings (3 ½ if home team is ahead) with a 15+ run lead</a:t>
            </a:r>
          </a:p>
          <a:p>
            <a:pPr marL="1200150" lvl="2" indent="-285750" algn="l">
              <a:buFont typeface="Wingdings" panose="05000000000000000000" pitchFamily="2" charset="2"/>
              <a:buChar char="Ø"/>
            </a:pPr>
            <a:r>
              <a:rPr lang="en-US" sz="1600" dirty="0">
                <a:solidFill>
                  <a:srgbClr val="1D2228"/>
                </a:solidFill>
                <a:latin typeface="Calibri" panose="020F0502020204030204" pitchFamily="34" charset="0"/>
                <a:cs typeface="Calibri" panose="020F0502020204030204" pitchFamily="34" charset="0"/>
              </a:rPr>
              <a:t>After 5 innings (4 ½ if home team is ahead) with a 10+ run lead</a:t>
            </a:r>
          </a:p>
          <a:p>
            <a:pPr marL="1200150" lvl="2" indent="-285750" algn="l">
              <a:buFont typeface="Wingdings" panose="05000000000000000000" pitchFamily="2" charset="2"/>
              <a:buChar char="Ø"/>
            </a:pPr>
            <a:r>
              <a:rPr lang="en-US" sz="1600" dirty="0">
                <a:solidFill>
                  <a:srgbClr val="1D2228"/>
                </a:solidFill>
                <a:latin typeface="Calibri" panose="020F0502020204030204" pitchFamily="34" charset="0"/>
                <a:cs typeface="Calibri" panose="020F0502020204030204" pitchFamily="34" charset="0"/>
              </a:rPr>
              <a:t>After 6 innings (5 ½ if home team is ahead) with an 8+ run lead</a:t>
            </a:r>
          </a:p>
          <a:p>
            <a:pPr algn="l"/>
            <a:endParaRPr lang="en-US" sz="1600" dirty="0">
              <a:solidFill>
                <a:srgbClr val="1D2228"/>
              </a:solidFill>
              <a:latin typeface="Calibri" panose="020F0502020204030204" pitchFamily="34" charset="0"/>
              <a:cs typeface="Calibri" panose="020F0502020204030204" pitchFamily="34" charset="0"/>
            </a:endParaRPr>
          </a:p>
          <a:p>
            <a:pPr algn="l"/>
            <a:r>
              <a:rPr lang="en-US" sz="1600" dirty="0">
                <a:solidFill>
                  <a:srgbClr val="1D2228"/>
                </a:solidFill>
                <a:latin typeface="Calibri" panose="020F0502020204030204" pitchFamily="34" charset="0"/>
                <a:cs typeface="Calibri" panose="020F0502020204030204" pitchFamily="34" charset="0"/>
              </a:rPr>
              <a:t>Note: A game determined by the 15-run rule, the 10-run rule, or the 8-run rule shall be considered a regulation game</a:t>
            </a:r>
          </a:p>
        </p:txBody>
      </p:sp>
      <p:sp>
        <p:nvSpPr>
          <p:cNvPr id="2" name="Slide Number Placeholder 1">
            <a:extLst>
              <a:ext uri="{FF2B5EF4-FFF2-40B4-BE49-F238E27FC236}">
                <a16:creationId xmlns:a16="http://schemas.microsoft.com/office/drawing/2014/main" id="{B316765D-7019-00D2-C2C2-9C54DBFC54EF}"/>
              </a:ext>
            </a:extLst>
          </p:cNvPr>
          <p:cNvSpPr>
            <a:spLocks noGrp="1"/>
          </p:cNvSpPr>
          <p:nvPr>
            <p:ph type="sldNum" sz="quarter" idx="12"/>
          </p:nvPr>
        </p:nvSpPr>
        <p:spPr/>
        <p:txBody>
          <a:bodyPr/>
          <a:lstStyle/>
          <a:p>
            <a:pPr>
              <a:defRPr/>
            </a:pPr>
            <a:fld id="{8DF924FF-446F-4E20-9235-672FAB9C702C}" type="slidenum">
              <a:rPr lang="en-US" smtClean="0"/>
              <a:pPr>
                <a:defRPr/>
              </a:pPr>
              <a:t>15</a:t>
            </a:fld>
            <a:endParaRPr lang="en-US" dirty="0"/>
          </a:p>
        </p:txBody>
      </p:sp>
    </p:spTree>
    <p:extLst>
      <p:ext uri="{BB962C8B-B14F-4D97-AF65-F5344CB8AC3E}">
        <p14:creationId xmlns:p14="http://schemas.microsoft.com/office/powerpoint/2010/main" val="27448146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30B77DF-6A29-123F-DF29-AAD59D54B85E}"/>
              </a:ext>
            </a:extLst>
          </p:cNvPr>
          <p:cNvSpPr txBox="1"/>
          <p:nvPr/>
        </p:nvSpPr>
        <p:spPr>
          <a:xfrm>
            <a:off x="253012" y="136524"/>
            <a:ext cx="8641080" cy="5765681"/>
          </a:xfrm>
          <a:prstGeom prst="rect">
            <a:avLst/>
          </a:prstGeom>
          <a:noFill/>
        </p:spPr>
        <p:txBody>
          <a:bodyPr wrap="square">
            <a:spAutoFit/>
          </a:bodyPr>
          <a:lstStyle/>
          <a:p>
            <a:pPr algn="l"/>
            <a:r>
              <a:rPr lang="en-US" sz="1600" b="1" u="sng" dirty="0">
                <a:solidFill>
                  <a:srgbClr val="1D2228"/>
                </a:solidFill>
                <a:latin typeface="Calibri" panose="020F0502020204030204" pitchFamily="34" charset="0"/>
                <a:cs typeface="Calibri" panose="020F0502020204030204" pitchFamily="34" charset="0"/>
              </a:rPr>
              <a:t>Rule 6.00 - The Batter</a:t>
            </a:r>
          </a:p>
          <a:p>
            <a:pPr algn="l">
              <a:lnSpc>
                <a:spcPts val="1000"/>
              </a:lnSpc>
            </a:pPr>
            <a:endParaRPr lang="en-US" sz="1600" dirty="0">
              <a:solidFill>
                <a:srgbClr val="1D2228"/>
              </a:solidFill>
              <a:latin typeface="Calibri" panose="020F0502020204030204" pitchFamily="34" charset="0"/>
              <a:cs typeface="Calibri" panose="020F0502020204030204" pitchFamily="34" charset="0"/>
            </a:endParaRPr>
          </a:p>
          <a:p>
            <a:pPr algn="l"/>
            <a:r>
              <a:rPr lang="en-US" sz="1600" dirty="0">
                <a:solidFill>
                  <a:srgbClr val="1D2228"/>
                </a:solidFill>
                <a:latin typeface="Calibri" panose="020F0502020204030204" pitchFamily="34" charset="0"/>
                <a:cs typeface="Calibri" panose="020F0502020204030204" pitchFamily="34" charset="0"/>
              </a:rPr>
              <a:t>6.02 (c) - After entering the batter’s box, the batter must remain in the box with at least one foot throughout the at bat</a:t>
            </a:r>
          </a:p>
          <a:p>
            <a:pPr lvl="1" algn="l"/>
            <a:r>
              <a:rPr lang="en-US" sz="1600" b="1" i="1" dirty="0">
                <a:solidFill>
                  <a:srgbClr val="1D2228"/>
                </a:solidFill>
                <a:latin typeface="Calibri" panose="020F0502020204030204" pitchFamily="34" charset="0"/>
                <a:cs typeface="Calibri" panose="020F0502020204030204" pitchFamily="34" charset="0"/>
              </a:rPr>
              <a:t>Exceptions:</a:t>
            </a:r>
          </a:p>
          <a:p>
            <a:pPr marL="800100" lvl="1" indent="-342900" algn="l">
              <a:buFont typeface="+mj-lt"/>
              <a:buAutoNum type="arabicPeriod"/>
            </a:pPr>
            <a:r>
              <a:rPr lang="en-US" sz="1600" dirty="0">
                <a:solidFill>
                  <a:srgbClr val="1D2228"/>
                </a:solidFill>
                <a:latin typeface="Calibri" panose="020F0502020204030204" pitchFamily="34" charset="0"/>
                <a:cs typeface="Calibri" panose="020F0502020204030204" pitchFamily="34" charset="0"/>
              </a:rPr>
              <a:t>On a swing, slap, or check swing</a:t>
            </a:r>
          </a:p>
          <a:p>
            <a:pPr marL="800100" lvl="1" indent="-342900" algn="l">
              <a:buFont typeface="+mj-lt"/>
              <a:buAutoNum type="arabicPeriod"/>
            </a:pPr>
            <a:r>
              <a:rPr lang="en-US" sz="1600" dirty="0">
                <a:solidFill>
                  <a:srgbClr val="1D2228"/>
                </a:solidFill>
                <a:latin typeface="Calibri" panose="020F0502020204030204" pitchFamily="34" charset="0"/>
                <a:cs typeface="Calibri" panose="020F0502020204030204" pitchFamily="34" charset="0"/>
              </a:rPr>
              <a:t>When forced out of the box by a pitch</a:t>
            </a:r>
          </a:p>
          <a:p>
            <a:pPr marL="800100" lvl="1" indent="-342900" algn="l">
              <a:buFont typeface="+mj-lt"/>
              <a:buAutoNum type="arabicPeriod"/>
            </a:pPr>
            <a:r>
              <a:rPr lang="en-US" sz="1600" dirty="0">
                <a:solidFill>
                  <a:srgbClr val="1D2228"/>
                </a:solidFill>
                <a:latin typeface="Calibri" panose="020F0502020204030204" pitchFamily="34" charset="0"/>
                <a:cs typeface="Calibri" panose="020F0502020204030204" pitchFamily="34" charset="0"/>
              </a:rPr>
              <a:t>When the batter attempts a “drag bunt”</a:t>
            </a:r>
          </a:p>
          <a:p>
            <a:pPr marL="800100" lvl="1" indent="-342900" algn="l">
              <a:buFont typeface="+mj-lt"/>
              <a:buAutoNum type="arabicPeriod"/>
            </a:pPr>
            <a:r>
              <a:rPr lang="en-US" sz="1600" dirty="0">
                <a:solidFill>
                  <a:srgbClr val="1D2228"/>
                </a:solidFill>
                <a:latin typeface="Calibri" panose="020F0502020204030204" pitchFamily="34" charset="0"/>
                <a:cs typeface="Calibri" panose="020F0502020204030204" pitchFamily="34" charset="0"/>
              </a:rPr>
              <a:t>When the catcher does not catch the pitched ball</a:t>
            </a:r>
          </a:p>
          <a:p>
            <a:pPr marL="800100" lvl="1" indent="-342900" algn="l">
              <a:buFont typeface="+mj-lt"/>
              <a:buAutoNum type="arabicPeriod"/>
            </a:pPr>
            <a:r>
              <a:rPr lang="en-US" sz="1600" dirty="0">
                <a:solidFill>
                  <a:srgbClr val="1D2228"/>
                </a:solidFill>
                <a:latin typeface="Calibri" panose="020F0502020204030204" pitchFamily="34" charset="0"/>
                <a:cs typeface="Calibri" panose="020F0502020204030204" pitchFamily="34" charset="0"/>
              </a:rPr>
              <a:t>When a play has been attempted</a:t>
            </a:r>
          </a:p>
          <a:p>
            <a:pPr marL="800100" lvl="1" indent="-342900" algn="l">
              <a:buFont typeface="+mj-lt"/>
              <a:buAutoNum type="arabicPeriod"/>
            </a:pPr>
            <a:r>
              <a:rPr lang="en-US" sz="1600" dirty="0">
                <a:solidFill>
                  <a:srgbClr val="1D2228"/>
                </a:solidFill>
                <a:latin typeface="Calibri" panose="020F0502020204030204" pitchFamily="34" charset="0"/>
                <a:cs typeface="Calibri" panose="020F0502020204030204" pitchFamily="34" charset="0"/>
              </a:rPr>
              <a:t>When time has been called</a:t>
            </a:r>
          </a:p>
          <a:p>
            <a:pPr marL="800100" lvl="1" indent="-342900" algn="l">
              <a:buFont typeface="+mj-lt"/>
              <a:buAutoNum type="arabicPeriod"/>
            </a:pPr>
            <a:r>
              <a:rPr lang="en-US" sz="1600" dirty="0">
                <a:solidFill>
                  <a:srgbClr val="1D2228"/>
                </a:solidFill>
                <a:latin typeface="Calibri" panose="020F0502020204030204" pitchFamily="34" charset="0"/>
                <a:cs typeface="Calibri" panose="020F0502020204030204" pitchFamily="34" charset="0"/>
              </a:rPr>
              <a:t>When the pitcher leaves the dirt area of the pitching mound or takes a position more than five feet from the pitcher’s plate after receiving the ball or the catcher leaves the catcher’s box</a:t>
            </a:r>
          </a:p>
          <a:p>
            <a:pPr marL="800100" lvl="1" indent="-342900" algn="l">
              <a:buFont typeface="+mj-lt"/>
              <a:buAutoNum type="arabicPeriod"/>
            </a:pPr>
            <a:r>
              <a:rPr lang="en-US" sz="1600" dirty="0">
                <a:solidFill>
                  <a:srgbClr val="1D2228"/>
                </a:solidFill>
                <a:latin typeface="Calibri" panose="020F0502020204030204" pitchFamily="34" charset="0"/>
                <a:cs typeface="Calibri" panose="020F0502020204030204" pitchFamily="34" charset="0"/>
              </a:rPr>
              <a:t>On a three ball count pitch that is a strike that the batter thinks is a ball</a:t>
            </a:r>
          </a:p>
          <a:p>
            <a:pPr algn="l">
              <a:lnSpc>
                <a:spcPts val="1000"/>
              </a:lnSpc>
            </a:pPr>
            <a:endParaRPr lang="en-US" sz="1600" b="1" i="1" dirty="0">
              <a:solidFill>
                <a:srgbClr val="1D2228"/>
              </a:solidFill>
              <a:latin typeface="Calibri" panose="020F0502020204030204" pitchFamily="34" charset="0"/>
              <a:cs typeface="Calibri" panose="020F0502020204030204" pitchFamily="34" charset="0"/>
            </a:endParaRPr>
          </a:p>
          <a:p>
            <a:pPr algn="l"/>
            <a:r>
              <a:rPr lang="en-US" sz="1600" b="1" i="1" dirty="0">
                <a:solidFill>
                  <a:srgbClr val="1D2228"/>
                </a:solidFill>
                <a:latin typeface="Calibri" panose="020F0502020204030204" pitchFamily="34" charset="0"/>
                <a:cs typeface="Calibri" panose="020F0502020204030204" pitchFamily="34" charset="0"/>
              </a:rPr>
              <a:t>Penalty:</a:t>
            </a:r>
            <a:r>
              <a:rPr lang="en-US" sz="1600" dirty="0">
                <a:solidFill>
                  <a:srgbClr val="1D2228"/>
                </a:solidFill>
                <a:latin typeface="Calibri" panose="020F0502020204030204" pitchFamily="34" charset="0"/>
                <a:cs typeface="Calibri" panose="020F0502020204030204" pitchFamily="34" charset="0"/>
              </a:rPr>
              <a:t> If the batter leaves the batter’s box or delays play and none of the exceptions apply, the </a:t>
            </a:r>
            <a:r>
              <a:rPr lang="en-US" sz="1600" u="sng" dirty="0">
                <a:solidFill>
                  <a:srgbClr val="1D2228"/>
                </a:solidFill>
                <a:latin typeface="Calibri" panose="020F0502020204030204" pitchFamily="34" charset="0"/>
                <a:cs typeface="Calibri" panose="020F0502020204030204" pitchFamily="34" charset="0"/>
              </a:rPr>
              <a:t>umpire shall warn the batter.</a:t>
            </a:r>
            <a:r>
              <a:rPr lang="en-US" sz="1600" dirty="0">
                <a:solidFill>
                  <a:srgbClr val="1D2228"/>
                </a:solidFill>
                <a:latin typeface="Calibri" panose="020F0502020204030204" pitchFamily="34" charset="0"/>
                <a:cs typeface="Calibri" panose="020F0502020204030204" pitchFamily="34" charset="0"/>
              </a:rPr>
              <a:t> </a:t>
            </a:r>
            <a:r>
              <a:rPr lang="en-US" sz="1600" u="sng" dirty="0">
                <a:solidFill>
                  <a:srgbClr val="1D2228"/>
                </a:solidFill>
                <a:latin typeface="Calibri" panose="020F0502020204030204" pitchFamily="34" charset="0"/>
                <a:cs typeface="Calibri" panose="020F0502020204030204" pitchFamily="34" charset="0"/>
              </a:rPr>
              <a:t>After one warning on a batter, the umpire shall call a strike</a:t>
            </a:r>
            <a:r>
              <a:rPr lang="en-US" sz="1600" dirty="0">
                <a:solidFill>
                  <a:srgbClr val="1D2228"/>
                </a:solidFill>
                <a:latin typeface="Calibri" panose="020F0502020204030204" pitchFamily="34" charset="0"/>
                <a:cs typeface="Calibri" panose="020F0502020204030204" pitchFamily="34" charset="0"/>
              </a:rPr>
              <a:t>. Any number of strikes can be called on each batter. </a:t>
            </a:r>
            <a:r>
              <a:rPr lang="en-US" sz="1600" u="sng" dirty="0">
                <a:solidFill>
                  <a:srgbClr val="1D2228"/>
                </a:solidFill>
                <a:latin typeface="Calibri" panose="020F0502020204030204" pitchFamily="34" charset="0"/>
                <a:cs typeface="Calibri" panose="020F0502020204030204" pitchFamily="34" charset="0"/>
              </a:rPr>
              <a:t>Minor/Major Division</a:t>
            </a:r>
            <a:r>
              <a:rPr lang="en-US" sz="1600" dirty="0">
                <a:solidFill>
                  <a:srgbClr val="1D2228"/>
                </a:solidFill>
                <a:latin typeface="Calibri" panose="020F0502020204030204" pitchFamily="34" charset="0"/>
                <a:cs typeface="Calibri" panose="020F0502020204030204" pitchFamily="34" charset="0"/>
              </a:rPr>
              <a:t>: No pitch has to be thrown, the </a:t>
            </a:r>
            <a:r>
              <a:rPr lang="en-US" sz="1600" u="sng" dirty="0">
                <a:solidFill>
                  <a:srgbClr val="1D2228"/>
                </a:solidFill>
                <a:latin typeface="Calibri" panose="020F0502020204030204" pitchFamily="34" charset="0"/>
                <a:cs typeface="Calibri" panose="020F0502020204030204" pitchFamily="34" charset="0"/>
              </a:rPr>
              <a:t>ball is dead,</a:t>
            </a:r>
            <a:r>
              <a:rPr lang="en-US" sz="1600" dirty="0">
                <a:solidFill>
                  <a:srgbClr val="1D2228"/>
                </a:solidFill>
                <a:latin typeface="Calibri" panose="020F0502020204030204" pitchFamily="34" charset="0"/>
                <a:cs typeface="Calibri" panose="020F0502020204030204" pitchFamily="34" charset="0"/>
              </a:rPr>
              <a:t> and no runners may advance. </a:t>
            </a:r>
            <a:r>
              <a:rPr lang="en-US" sz="1600" u="sng" dirty="0">
                <a:solidFill>
                  <a:srgbClr val="1D2228"/>
                </a:solidFill>
                <a:latin typeface="Calibri" panose="020F0502020204030204" pitchFamily="34" charset="0"/>
                <a:cs typeface="Calibri" panose="020F0502020204030204" pitchFamily="34" charset="0"/>
              </a:rPr>
              <a:t>Intermediate (50-70) Division/Junior/Senior</a:t>
            </a:r>
            <a:r>
              <a:rPr lang="en-US" sz="1600" dirty="0">
                <a:solidFill>
                  <a:srgbClr val="1D2228"/>
                </a:solidFill>
                <a:latin typeface="Calibri" panose="020F0502020204030204" pitchFamily="34" charset="0"/>
                <a:cs typeface="Calibri" panose="020F0502020204030204" pitchFamily="34" charset="0"/>
              </a:rPr>
              <a:t>: No pitch has to be thrown and </a:t>
            </a:r>
            <a:r>
              <a:rPr lang="en-US" sz="1600" u="sng" dirty="0">
                <a:solidFill>
                  <a:srgbClr val="1D2228"/>
                </a:solidFill>
                <a:latin typeface="Calibri" panose="020F0502020204030204" pitchFamily="34" charset="0"/>
                <a:cs typeface="Calibri" panose="020F0502020204030204" pitchFamily="34" charset="0"/>
              </a:rPr>
              <a:t>ball is live</a:t>
            </a:r>
            <a:r>
              <a:rPr lang="en-US" sz="1600" dirty="0">
                <a:solidFill>
                  <a:srgbClr val="1D2228"/>
                </a:solidFill>
                <a:latin typeface="Calibri" panose="020F0502020204030204" pitchFamily="34" charset="0"/>
                <a:cs typeface="Calibri" panose="020F0502020204030204" pitchFamily="34" charset="0"/>
              </a:rPr>
              <a:t>.</a:t>
            </a:r>
          </a:p>
          <a:p>
            <a:pPr algn="l">
              <a:lnSpc>
                <a:spcPts val="1000"/>
              </a:lnSpc>
            </a:pPr>
            <a:endParaRPr lang="en-US" sz="1600" dirty="0">
              <a:solidFill>
                <a:srgbClr val="1D2228"/>
              </a:solidFill>
              <a:latin typeface="Calibri" panose="020F0502020204030204" pitchFamily="34" charset="0"/>
              <a:cs typeface="Calibri" panose="020F0502020204030204" pitchFamily="34" charset="0"/>
            </a:endParaRPr>
          </a:p>
          <a:p>
            <a:pPr algn="l"/>
            <a:r>
              <a:rPr lang="en-US" sz="1600" dirty="0">
                <a:solidFill>
                  <a:srgbClr val="1D2228"/>
                </a:solidFill>
                <a:latin typeface="Calibri" panose="020F0502020204030204" pitchFamily="34" charset="0"/>
                <a:cs typeface="Calibri" panose="020F0502020204030204" pitchFamily="34" charset="0"/>
              </a:rPr>
              <a:t>6.02 Note: The batter may return to their position in the batter’s box and assume the new count at any time during the at-bat, unless such enforced penalty is the third strike</a:t>
            </a:r>
            <a:endParaRPr lang="en-US" sz="1600" dirty="0">
              <a:latin typeface="Calibri" panose="020F0502020204030204" pitchFamily="34" charset="0"/>
              <a:cs typeface="Calibri" panose="020F0502020204030204" pitchFamily="34" charset="0"/>
            </a:endParaRPr>
          </a:p>
        </p:txBody>
      </p:sp>
      <p:sp>
        <p:nvSpPr>
          <p:cNvPr id="2" name="Slide Number Placeholder 1">
            <a:extLst>
              <a:ext uri="{FF2B5EF4-FFF2-40B4-BE49-F238E27FC236}">
                <a16:creationId xmlns:a16="http://schemas.microsoft.com/office/drawing/2014/main" id="{EE7C16D3-DE71-57E7-A818-E2D64BD8A806}"/>
              </a:ext>
            </a:extLst>
          </p:cNvPr>
          <p:cNvSpPr>
            <a:spLocks noGrp="1"/>
          </p:cNvSpPr>
          <p:nvPr>
            <p:ph type="sldNum" sz="quarter" idx="12"/>
          </p:nvPr>
        </p:nvSpPr>
        <p:spPr/>
        <p:txBody>
          <a:bodyPr/>
          <a:lstStyle/>
          <a:p>
            <a:pPr>
              <a:defRPr/>
            </a:pPr>
            <a:fld id="{8DF924FF-446F-4E20-9235-672FAB9C702C}" type="slidenum">
              <a:rPr lang="en-US" smtClean="0"/>
              <a:pPr>
                <a:defRPr/>
              </a:pPr>
              <a:t>16</a:t>
            </a:fld>
            <a:endParaRPr lang="en-US" dirty="0"/>
          </a:p>
        </p:txBody>
      </p:sp>
    </p:spTree>
    <p:extLst>
      <p:ext uri="{BB962C8B-B14F-4D97-AF65-F5344CB8AC3E}">
        <p14:creationId xmlns:p14="http://schemas.microsoft.com/office/powerpoint/2010/main" val="30467645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30B77DF-6A29-123F-DF29-AAD59D54B85E}"/>
              </a:ext>
            </a:extLst>
          </p:cNvPr>
          <p:cNvSpPr txBox="1"/>
          <p:nvPr/>
        </p:nvSpPr>
        <p:spPr>
          <a:xfrm>
            <a:off x="253012" y="136524"/>
            <a:ext cx="8641080" cy="3549690"/>
          </a:xfrm>
          <a:prstGeom prst="rect">
            <a:avLst/>
          </a:prstGeom>
          <a:noFill/>
        </p:spPr>
        <p:txBody>
          <a:bodyPr wrap="square">
            <a:spAutoFit/>
          </a:bodyPr>
          <a:lstStyle/>
          <a:p>
            <a:pPr algn="l"/>
            <a:r>
              <a:rPr lang="en-US" sz="1600" b="1" u="sng" dirty="0">
                <a:solidFill>
                  <a:srgbClr val="1D2228"/>
                </a:solidFill>
                <a:latin typeface="Calibri" panose="020F0502020204030204" pitchFamily="34" charset="0"/>
                <a:cs typeface="Calibri" panose="020F0502020204030204" pitchFamily="34" charset="0"/>
              </a:rPr>
              <a:t>Rule 6.00 - The Batter</a:t>
            </a:r>
          </a:p>
          <a:p>
            <a:pPr algn="l">
              <a:lnSpc>
                <a:spcPts val="1000"/>
              </a:lnSpc>
            </a:pPr>
            <a:endParaRPr lang="en-US" sz="1600" dirty="0">
              <a:solidFill>
                <a:srgbClr val="1D2228"/>
              </a:solidFill>
              <a:latin typeface="Calibri" panose="020F0502020204030204" pitchFamily="34" charset="0"/>
              <a:cs typeface="Calibri" panose="020F0502020204030204" pitchFamily="34" charset="0"/>
            </a:endParaRPr>
          </a:p>
          <a:p>
            <a:pPr algn="l"/>
            <a:r>
              <a:rPr lang="en-US" sz="1600" dirty="0">
                <a:solidFill>
                  <a:srgbClr val="1D2228"/>
                </a:solidFill>
                <a:latin typeface="Calibri" panose="020F0502020204030204" pitchFamily="34" charset="0"/>
                <a:cs typeface="Calibri" panose="020F0502020204030204" pitchFamily="34" charset="0"/>
              </a:rPr>
              <a:t>6.08 (a)(2) - </a:t>
            </a:r>
            <a:r>
              <a:rPr lang="en-US" sz="1600" b="1" i="1" u="sng" dirty="0">
                <a:solidFill>
                  <a:srgbClr val="1D2228"/>
                </a:solidFill>
                <a:latin typeface="Calibri" panose="020F0502020204030204" pitchFamily="34" charset="0"/>
                <a:cs typeface="Calibri" panose="020F0502020204030204" pitchFamily="34" charset="0"/>
              </a:rPr>
              <a:t>All Divisions:</a:t>
            </a:r>
            <a:r>
              <a:rPr lang="en-US" sz="1600" dirty="0">
                <a:solidFill>
                  <a:srgbClr val="1D2228"/>
                </a:solidFill>
                <a:latin typeface="Calibri" panose="020F0502020204030204" pitchFamily="34" charset="0"/>
                <a:cs typeface="Calibri" panose="020F0502020204030204" pitchFamily="34" charset="0"/>
              </a:rPr>
              <a:t> The defense elects to “</a:t>
            </a:r>
            <a:r>
              <a:rPr lang="en-US" sz="1600" i="1" dirty="0">
                <a:solidFill>
                  <a:srgbClr val="1D2228"/>
                </a:solidFill>
                <a:latin typeface="Calibri" panose="020F0502020204030204" pitchFamily="34" charset="0"/>
                <a:cs typeface="Calibri" panose="020F0502020204030204" pitchFamily="34" charset="0"/>
              </a:rPr>
              <a:t>Intentionally Walk</a:t>
            </a:r>
            <a:r>
              <a:rPr lang="en-US" sz="1600" dirty="0">
                <a:solidFill>
                  <a:srgbClr val="1D2228"/>
                </a:solidFill>
                <a:latin typeface="Calibri" panose="020F0502020204030204" pitchFamily="34" charset="0"/>
                <a:cs typeface="Calibri" panose="020F0502020204030204" pitchFamily="34" charset="0"/>
              </a:rPr>
              <a:t>” the batter by announcing such decision to the plate umpire</a:t>
            </a:r>
          </a:p>
          <a:p>
            <a:pPr marL="742950" lvl="1" indent="-285750" algn="l">
              <a:buFont typeface="Arial" panose="020B0604020202020204" pitchFamily="34" charset="0"/>
              <a:buChar char="•"/>
            </a:pPr>
            <a:r>
              <a:rPr lang="en-US" sz="1600" dirty="0">
                <a:solidFill>
                  <a:srgbClr val="1D2228"/>
                </a:solidFill>
                <a:latin typeface="Calibri" panose="020F0502020204030204" pitchFamily="34" charset="0"/>
                <a:cs typeface="Calibri" panose="020F0502020204030204" pitchFamily="34" charset="0"/>
              </a:rPr>
              <a:t>The request may be made </a:t>
            </a:r>
            <a:r>
              <a:rPr lang="en-US" sz="1600" u="sng" dirty="0">
                <a:solidFill>
                  <a:srgbClr val="1D2228"/>
                </a:solidFill>
                <a:latin typeface="Calibri" panose="020F0502020204030204" pitchFamily="34" charset="0"/>
                <a:cs typeface="Calibri" panose="020F0502020204030204" pitchFamily="34" charset="0"/>
              </a:rPr>
              <a:t>prior to or during </a:t>
            </a:r>
            <a:r>
              <a:rPr lang="en-US" sz="1600" dirty="0">
                <a:solidFill>
                  <a:srgbClr val="1D2228"/>
                </a:solidFill>
                <a:latin typeface="Calibri" panose="020F0502020204030204" pitchFamily="34" charset="0"/>
                <a:cs typeface="Calibri" panose="020F0502020204030204" pitchFamily="34" charset="0"/>
              </a:rPr>
              <a:t>the at-bat</a:t>
            </a:r>
          </a:p>
          <a:p>
            <a:pPr marL="742950" lvl="1" indent="-285750" algn="l">
              <a:buFont typeface="Arial" panose="020B0604020202020204" pitchFamily="34" charset="0"/>
              <a:buChar char="•"/>
            </a:pPr>
            <a:r>
              <a:rPr lang="en-US" sz="1600" dirty="0">
                <a:solidFill>
                  <a:srgbClr val="1D2228"/>
                </a:solidFill>
                <a:latin typeface="Calibri" panose="020F0502020204030204" pitchFamily="34" charset="0"/>
                <a:cs typeface="Calibri" panose="020F0502020204030204" pitchFamily="34" charset="0"/>
              </a:rPr>
              <a:t>A player may only be intentionally walked by announcing such decision to the home plate umpire </a:t>
            </a:r>
            <a:r>
              <a:rPr lang="en-US" sz="1600" u="sng" dirty="0">
                <a:solidFill>
                  <a:srgbClr val="1D2228"/>
                </a:solidFill>
                <a:latin typeface="Calibri" panose="020F0502020204030204" pitchFamily="34" charset="0"/>
                <a:cs typeface="Calibri" panose="020F0502020204030204" pitchFamily="34" charset="0"/>
              </a:rPr>
              <a:t>one time </a:t>
            </a:r>
            <a:r>
              <a:rPr lang="en-US" sz="1600" dirty="0">
                <a:solidFill>
                  <a:srgbClr val="1D2228"/>
                </a:solidFill>
                <a:latin typeface="Calibri" panose="020F0502020204030204" pitchFamily="34" charset="0"/>
                <a:cs typeface="Calibri" panose="020F0502020204030204" pitchFamily="34" charset="0"/>
              </a:rPr>
              <a:t>during the course of the game</a:t>
            </a:r>
          </a:p>
          <a:p>
            <a:pPr marL="742950" lvl="1" indent="-285750" algn="l">
              <a:buFont typeface="Arial" panose="020B0604020202020204" pitchFamily="34" charset="0"/>
              <a:buChar char="•"/>
            </a:pPr>
            <a:r>
              <a:rPr lang="en-US" sz="1600" dirty="0">
                <a:solidFill>
                  <a:srgbClr val="1D2228"/>
                </a:solidFill>
                <a:latin typeface="Calibri" panose="020F0502020204030204" pitchFamily="34" charset="0"/>
                <a:cs typeface="Calibri" panose="020F0502020204030204" pitchFamily="34" charset="0"/>
              </a:rPr>
              <a:t>This would </a:t>
            </a:r>
            <a:r>
              <a:rPr lang="en-US" sz="1600" u="sng" dirty="0">
                <a:solidFill>
                  <a:srgbClr val="1D2228"/>
                </a:solidFill>
                <a:latin typeface="Calibri" panose="020F0502020204030204" pitchFamily="34" charset="0"/>
                <a:cs typeface="Calibri" panose="020F0502020204030204" pitchFamily="34" charset="0"/>
              </a:rPr>
              <a:t>not restrict a team from throwing four balls outside of the strike zone </a:t>
            </a:r>
            <a:r>
              <a:rPr lang="en-US" sz="1600" dirty="0">
                <a:solidFill>
                  <a:srgbClr val="1D2228"/>
                </a:solidFill>
                <a:latin typeface="Calibri" panose="020F0502020204030204" pitchFamily="34" charset="0"/>
                <a:cs typeface="Calibri" panose="020F0502020204030204" pitchFamily="34" charset="0"/>
              </a:rPr>
              <a:t>to this batter at another time during the game</a:t>
            </a:r>
          </a:p>
          <a:p>
            <a:pPr algn="l">
              <a:lnSpc>
                <a:spcPts val="500"/>
              </a:lnSpc>
            </a:pPr>
            <a:endParaRPr lang="en-US" sz="1600" dirty="0">
              <a:solidFill>
                <a:srgbClr val="1D2228"/>
              </a:solidFill>
              <a:latin typeface="Calibri" panose="020F0502020204030204" pitchFamily="34" charset="0"/>
              <a:cs typeface="Calibri" panose="020F0502020204030204" pitchFamily="34" charset="0"/>
            </a:endParaRPr>
          </a:p>
          <a:p>
            <a:pPr algn="l"/>
            <a:r>
              <a:rPr lang="en-US" sz="1600" dirty="0">
                <a:solidFill>
                  <a:srgbClr val="1D2228"/>
                </a:solidFill>
                <a:latin typeface="Calibri" panose="020F0502020204030204" pitchFamily="34" charset="0"/>
                <a:cs typeface="Calibri" panose="020F0502020204030204" pitchFamily="34" charset="0"/>
              </a:rPr>
              <a:t>Note 1: Such notification must be made by the defensive manager. The manager must request and be granted “time” by the umpire and then inform the umpire of the defense’s intent to walk the batter</a:t>
            </a:r>
          </a:p>
          <a:p>
            <a:pPr algn="l">
              <a:lnSpc>
                <a:spcPts val="500"/>
              </a:lnSpc>
            </a:pPr>
            <a:endParaRPr lang="en-US" sz="1600" dirty="0">
              <a:solidFill>
                <a:srgbClr val="1D2228"/>
              </a:solidFill>
              <a:latin typeface="Calibri" panose="020F0502020204030204" pitchFamily="34" charset="0"/>
              <a:cs typeface="Calibri" panose="020F0502020204030204" pitchFamily="34" charset="0"/>
            </a:endParaRPr>
          </a:p>
          <a:p>
            <a:pPr algn="l"/>
            <a:r>
              <a:rPr lang="en-US" sz="1600" dirty="0">
                <a:solidFill>
                  <a:srgbClr val="1D2228"/>
                </a:solidFill>
                <a:latin typeface="Calibri" panose="020F0502020204030204" pitchFamily="34" charset="0"/>
                <a:cs typeface="Calibri" panose="020F0502020204030204" pitchFamily="34" charset="0"/>
              </a:rPr>
              <a:t>Note 2: The ball is dead and no other runners may advance unless forced by the batter’s award. </a:t>
            </a:r>
            <a:r>
              <a:rPr lang="en-US" sz="1600" u="sng" dirty="0">
                <a:solidFill>
                  <a:srgbClr val="1D2228"/>
                </a:solidFill>
                <a:latin typeface="Calibri" panose="020F0502020204030204" pitchFamily="34" charset="0"/>
                <a:cs typeface="Calibri" panose="020F0502020204030204" pitchFamily="34" charset="0"/>
              </a:rPr>
              <a:t>The appropriate number of “balls” needed based on the count on the batter at the time of the manager’s request to complete the intentional walk will be added to the pitch count</a:t>
            </a:r>
          </a:p>
        </p:txBody>
      </p:sp>
      <p:sp>
        <p:nvSpPr>
          <p:cNvPr id="2" name="Slide Number Placeholder 1">
            <a:extLst>
              <a:ext uri="{FF2B5EF4-FFF2-40B4-BE49-F238E27FC236}">
                <a16:creationId xmlns:a16="http://schemas.microsoft.com/office/drawing/2014/main" id="{00785A25-6F5C-2BF7-5EF7-3E18468DF587}"/>
              </a:ext>
            </a:extLst>
          </p:cNvPr>
          <p:cNvSpPr>
            <a:spLocks noGrp="1"/>
          </p:cNvSpPr>
          <p:nvPr>
            <p:ph type="sldNum" sz="quarter" idx="12"/>
          </p:nvPr>
        </p:nvSpPr>
        <p:spPr/>
        <p:txBody>
          <a:bodyPr/>
          <a:lstStyle/>
          <a:p>
            <a:pPr>
              <a:defRPr/>
            </a:pPr>
            <a:fld id="{8DF924FF-446F-4E20-9235-672FAB9C702C}" type="slidenum">
              <a:rPr lang="en-US" smtClean="0"/>
              <a:pPr>
                <a:defRPr/>
              </a:pPr>
              <a:t>17</a:t>
            </a:fld>
            <a:endParaRPr lang="en-US" dirty="0"/>
          </a:p>
        </p:txBody>
      </p:sp>
    </p:spTree>
    <p:extLst>
      <p:ext uri="{BB962C8B-B14F-4D97-AF65-F5344CB8AC3E}">
        <p14:creationId xmlns:p14="http://schemas.microsoft.com/office/powerpoint/2010/main" val="9287136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30B77DF-6A29-123F-DF29-AAD59D54B85E}"/>
              </a:ext>
            </a:extLst>
          </p:cNvPr>
          <p:cNvSpPr txBox="1"/>
          <p:nvPr/>
        </p:nvSpPr>
        <p:spPr>
          <a:xfrm>
            <a:off x="253012" y="136524"/>
            <a:ext cx="8641080" cy="5904180"/>
          </a:xfrm>
          <a:prstGeom prst="rect">
            <a:avLst/>
          </a:prstGeom>
          <a:noFill/>
        </p:spPr>
        <p:txBody>
          <a:bodyPr wrap="square">
            <a:spAutoFit/>
          </a:bodyPr>
          <a:lstStyle/>
          <a:p>
            <a:pPr algn="l"/>
            <a:r>
              <a:rPr lang="en-US" sz="1600" b="1" u="sng" dirty="0">
                <a:solidFill>
                  <a:srgbClr val="1D2228"/>
                </a:solidFill>
                <a:latin typeface="Calibri" panose="020F0502020204030204" pitchFamily="34" charset="0"/>
                <a:cs typeface="Calibri" panose="020F0502020204030204" pitchFamily="34" charset="0"/>
              </a:rPr>
              <a:t>Rule 7.00 - The Runner</a:t>
            </a:r>
          </a:p>
          <a:p>
            <a:pPr algn="l">
              <a:lnSpc>
                <a:spcPts val="1000"/>
              </a:lnSpc>
            </a:pPr>
            <a:endParaRPr lang="en-US" sz="1600" dirty="0">
              <a:solidFill>
                <a:srgbClr val="1D2228"/>
              </a:solidFill>
              <a:latin typeface="Calibri" panose="020F0502020204030204" pitchFamily="34" charset="0"/>
              <a:cs typeface="Calibri" panose="020F0502020204030204" pitchFamily="34" charset="0"/>
            </a:endParaRPr>
          </a:p>
          <a:p>
            <a:pPr algn="l"/>
            <a:r>
              <a:rPr lang="en-US" sz="1600" dirty="0">
                <a:solidFill>
                  <a:srgbClr val="1D2228"/>
                </a:solidFill>
                <a:latin typeface="Calibri" panose="020F0502020204030204" pitchFamily="34" charset="0"/>
                <a:cs typeface="Calibri" panose="020F0502020204030204" pitchFamily="34" charset="0"/>
              </a:rPr>
              <a:t>7.08 (a)(3) - Any runner is out when they do not slide </a:t>
            </a:r>
            <a:r>
              <a:rPr lang="en-US" sz="1600" b="1" u="sng" dirty="0">
                <a:solidFill>
                  <a:srgbClr val="1D2228"/>
                </a:solidFill>
                <a:latin typeface="Calibri" panose="020F0502020204030204" pitchFamily="34" charset="0"/>
                <a:cs typeface="Calibri" panose="020F0502020204030204" pitchFamily="34" charset="0"/>
              </a:rPr>
              <a:t>or</a:t>
            </a:r>
            <a:r>
              <a:rPr lang="en-US" sz="1600" dirty="0">
                <a:solidFill>
                  <a:srgbClr val="1D2228"/>
                </a:solidFill>
                <a:latin typeface="Calibri" panose="020F0502020204030204" pitchFamily="34" charset="0"/>
                <a:cs typeface="Calibri" panose="020F0502020204030204" pitchFamily="34" charset="0"/>
              </a:rPr>
              <a:t> attempt to get around a fielder </a:t>
            </a:r>
            <a:r>
              <a:rPr lang="en-US" sz="1600" u="sng" dirty="0">
                <a:solidFill>
                  <a:srgbClr val="1D2228"/>
                </a:solidFill>
                <a:latin typeface="Calibri" panose="020F0502020204030204" pitchFamily="34" charset="0"/>
                <a:cs typeface="Calibri" panose="020F0502020204030204" pitchFamily="34" charset="0"/>
              </a:rPr>
              <a:t>who has the ball and is waiting to make the tag</a:t>
            </a:r>
          </a:p>
          <a:p>
            <a:pPr algn="l">
              <a:lnSpc>
                <a:spcPts val="1000"/>
              </a:lnSpc>
            </a:pPr>
            <a:endParaRPr lang="en-US" sz="1600" dirty="0">
              <a:solidFill>
                <a:srgbClr val="1D2228"/>
              </a:solidFill>
              <a:latin typeface="Calibri" panose="020F0502020204030204" pitchFamily="34" charset="0"/>
              <a:cs typeface="Calibri" panose="020F0502020204030204" pitchFamily="34" charset="0"/>
            </a:endParaRPr>
          </a:p>
          <a:p>
            <a:pPr algn="l"/>
            <a:r>
              <a:rPr lang="en-US" sz="1600" b="1" i="1" dirty="0">
                <a:solidFill>
                  <a:srgbClr val="1D2228"/>
                </a:solidFill>
                <a:latin typeface="Calibri" panose="020F0502020204030204" pitchFamily="34" charset="0"/>
                <a:cs typeface="Calibri" panose="020F0502020204030204" pitchFamily="34" charset="0"/>
              </a:rPr>
              <a:t>Approved Ruling:</a:t>
            </a:r>
            <a:r>
              <a:rPr lang="en-US" sz="1600" dirty="0">
                <a:solidFill>
                  <a:srgbClr val="1D2228"/>
                </a:solidFill>
                <a:latin typeface="Calibri" panose="020F0502020204030204" pitchFamily="34" charset="0"/>
                <a:cs typeface="Calibri" panose="020F0502020204030204" pitchFamily="34" charset="0"/>
              </a:rPr>
              <a:t> There is no “must slide rule” and no league may create one</a:t>
            </a:r>
          </a:p>
          <a:p>
            <a:pPr algn="l">
              <a:lnSpc>
                <a:spcPts val="1000"/>
              </a:lnSpc>
            </a:pPr>
            <a:endParaRPr lang="en-US" sz="1600" dirty="0">
              <a:solidFill>
                <a:srgbClr val="1D2228"/>
              </a:solidFill>
              <a:latin typeface="Calibri" panose="020F0502020204030204" pitchFamily="34" charset="0"/>
              <a:cs typeface="Calibri" panose="020F0502020204030204" pitchFamily="34" charset="0"/>
            </a:endParaRPr>
          </a:p>
          <a:p>
            <a:pPr marL="742950" lvl="1" indent="-285750" algn="l">
              <a:buFont typeface="Arial" panose="020B0604020202020204" pitchFamily="34" charset="0"/>
              <a:buChar char="•"/>
            </a:pPr>
            <a:r>
              <a:rPr lang="en-US" sz="1600" dirty="0">
                <a:solidFill>
                  <a:srgbClr val="1D2228"/>
                </a:solidFill>
                <a:latin typeface="Calibri" panose="020F0502020204030204" pitchFamily="34" charset="0"/>
                <a:cs typeface="Calibri" panose="020F0502020204030204" pitchFamily="34" charset="0"/>
              </a:rPr>
              <a:t>This rule can be broken down as follows:</a:t>
            </a:r>
          </a:p>
          <a:p>
            <a:pPr marL="1257300" lvl="2" indent="-342900" algn="l">
              <a:buFont typeface="+mj-lt"/>
              <a:buAutoNum type="arabicPeriod"/>
            </a:pPr>
            <a:r>
              <a:rPr lang="en-US" sz="1600" dirty="0">
                <a:solidFill>
                  <a:srgbClr val="1D2228"/>
                </a:solidFill>
                <a:latin typeface="Calibri" panose="020F0502020204030204" pitchFamily="34" charset="0"/>
                <a:cs typeface="Calibri" panose="020F0502020204030204" pitchFamily="34" charset="0"/>
              </a:rPr>
              <a:t>The fielder must have the ball in their possession AND</a:t>
            </a:r>
          </a:p>
          <a:p>
            <a:pPr marL="1257300" lvl="2" indent="-342900" algn="l">
              <a:buFont typeface="+mj-lt"/>
              <a:buAutoNum type="arabicPeriod"/>
            </a:pPr>
            <a:r>
              <a:rPr lang="en-US" sz="1600" dirty="0">
                <a:solidFill>
                  <a:srgbClr val="1D2228"/>
                </a:solidFill>
                <a:latin typeface="Calibri" panose="020F0502020204030204" pitchFamily="34" charset="0"/>
                <a:cs typeface="Calibri" panose="020F0502020204030204" pitchFamily="34" charset="0"/>
              </a:rPr>
              <a:t>The fielder must be waiting to make the tag</a:t>
            </a:r>
          </a:p>
          <a:p>
            <a:pPr algn="l">
              <a:lnSpc>
                <a:spcPts val="1000"/>
              </a:lnSpc>
            </a:pPr>
            <a:endParaRPr lang="en-US" sz="1600" dirty="0">
              <a:solidFill>
                <a:srgbClr val="1D2228"/>
              </a:solidFill>
              <a:latin typeface="Calibri" panose="020F0502020204030204" pitchFamily="34" charset="0"/>
              <a:cs typeface="Calibri" panose="020F0502020204030204" pitchFamily="34" charset="0"/>
            </a:endParaRPr>
          </a:p>
          <a:p>
            <a:pPr marL="742950" lvl="1" indent="-285750" algn="l">
              <a:buFont typeface="Arial" panose="020B0604020202020204" pitchFamily="34" charset="0"/>
              <a:buChar char="•"/>
            </a:pPr>
            <a:r>
              <a:rPr lang="en-US" sz="1600" dirty="0">
                <a:solidFill>
                  <a:srgbClr val="1D2228"/>
                </a:solidFill>
                <a:latin typeface="Calibri" panose="020F0502020204030204" pitchFamily="34" charset="0"/>
                <a:cs typeface="Calibri" panose="020F0502020204030204" pitchFamily="34" charset="0"/>
              </a:rPr>
              <a:t>If BOTH of those criteria are satisfied, then the runner must EITHER:</a:t>
            </a:r>
          </a:p>
          <a:p>
            <a:pPr marL="1257300" lvl="2" indent="-342900" algn="l">
              <a:buFont typeface="+mj-lt"/>
              <a:buAutoNum type="arabicPeriod"/>
            </a:pPr>
            <a:r>
              <a:rPr lang="en-US" sz="1600" dirty="0">
                <a:solidFill>
                  <a:srgbClr val="1D2228"/>
                </a:solidFill>
                <a:latin typeface="Calibri" panose="020F0502020204030204" pitchFamily="34" charset="0"/>
                <a:cs typeface="Calibri" panose="020F0502020204030204" pitchFamily="34" charset="0"/>
              </a:rPr>
              <a:t>Slide or</a:t>
            </a:r>
          </a:p>
          <a:p>
            <a:pPr marL="1257300" lvl="2" indent="-342900" algn="l">
              <a:buFont typeface="+mj-lt"/>
              <a:buAutoNum type="arabicPeriod"/>
            </a:pPr>
            <a:r>
              <a:rPr lang="en-US" sz="1600" dirty="0">
                <a:solidFill>
                  <a:srgbClr val="1D2228"/>
                </a:solidFill>
                <a:latin typeface="Calibri" panose="020F0502020204030204" pitchFamily="34" charset="0"/>
                <a:cs typeface="Calibri" panose="020F0502020204030204" pitchFamily="34" charset="0"/>
              </a:rPr>
              <a:t>attempt to get around the fielder</a:t>
            </a:r>
          </a:p>
          <a:p>
            <a:pPr algn="l">
              <a:lnSpc>
                <a:spcPts val="1000"/>
              </a:lnSpc>
            </a:pPr>
            <a:endParaRPr lang="en-US" sz="1600" dirty="0">
              <a:solidFill>
                <a:srgbClr val="1D2228"/>
              </a:solidFill>
              <a:latin typeface="Calibri" panose="020F0502020204030204" pitchFamily="34" charset="0"/>
              <a:cs typeface="Calibri" panose="020F0502020204030204" pitchFamily="34" charset="0"/>
            </a:endParaRPr>
          </a:p>
          <a:p>
            <a:pPr algn="l"/>
            <a:r>
              <a:rPr lang="en-US" sz="1600" dirty="0">
                <a:solidFill>
                  <a:srgbClr val="1D2228"/>
                </a:solidFill>
                <a:latin typeface="Calibri" panose="020F0502020204030204" pitchFamily="34" charset="0"/>
                <a:cs typeface="Calibri" panose="020F0502020204030204" pitchFamily="34" charset="0"/>
              </a:rPr>
              <a:t>Notice that the rule says, “attempt to get around”, not “avoid.” Contact may occur with no penalty assessed; could also have contact with penalty</a:t>
            </a:r>
          </a:p>
          <a:p>
            <a:pPr algn="l"/>
            <a:endParaRPr lang="en-US" sz="1600" dirty="0">
              <a:solidFill>
                <a:srgbClr val="1D2228"/>
              </a:solidFill>
              <a:latin typeface="Calibri" panose="020F0502020204030204" pitchFamily="34" charset="0"/>
              <a:cs typeface="Calibri" panose="020F0502020204030204" pitchFamily="34" charset="0"/>
            </a:endParaRPr>
          </a:p>
          <a:p>
            <a:pPr algn="l"/>
            <a:r>
              <a:rPr lang="en-US" sz="1600" dirty="0">
                <a:solidFill>
                  <a:srgbClr val="1D2228"/>
                </a:solidFill>
                <a:latin typeface="Calibri" panose="020F0502020204030204" pitchFamily="34" charset="0"/>
                <a:cs typeface="Calibri" panose="020F0502020204030204" pitchFamily="34" charset="0"/>
              </a:rPr>
              <a:t>7.10 Appeals</a:t>
            </a:r>
          </a:p>
          <a:p>
            <a:pPr marL="742950" lvl="1" indent="-285750" algn="l">
              <a:buFont typeface="Arial" panose="020B0604020202020204" pitchFamily="34" charset="0"/>
              <a:buChar char="•"/>
            </a:pPr>
            <a:r>
              <a:rPr lang="en-US" sz="1600" u="sng" dirty="0">
                <a:solidFill>
                  <a:srgbClr val="1D2228"/>
                </a:solidFill>
                <a:latin typeface="Calibri" panose="020F0502020204030204" pitchFamily="34" charset="0"/>
                <a:cs typeface="Calibri" panose="020F0502020204030204" pitchFamily="34" charset="0"/>
              </a:rPr>
              <a:t>Ball must be live</a:t>
            </a:r>
          </a:p>
          <a:p>
            <a:pPr marL="742950" lvl="1" indent="-285750" algn="l">
              <a:buFont typeface="Arial" panose="020B0604020202020204" pitchFamily="34" charset="0"/>
              <a:buChar char="•"/>
            </a:pPr>
            <a:r>
              <a:rPr lang="en-US" sz="1600" dirty="0">
                <a:solidFill>
                  <a:srgbClr val="1D2228"/>
                </a:solidFill>
                <a:latin typeface="Calibri" panose="020F0502020204030204" pitchFamily="34" charset="0"/>
                <a:cs typeface="Calibri" panose="020F0502020204030204" pitchFamily="34" charset="0"/>
              </a:rPr>
              <a:t>The appeal does not have to originate from the mound unless the ball is dead and must be put back live</a:t>
            </a:r>
          </a:p>
          <a:p>
            <a:pPr marL="742950" lvl="1" indent="-285750" algn="l">
              <a:buFont typeface="Arial" panose="020B0604020202020204" pitchFamily="34" charset="0"/>
              <a:buChar char="•"/>
            </a:pPr>
            <a:r>
              <a:rPr lang="en-US" sz="1600" dirty="0">
                <a:solidFill>
                  <a:srgbClr val="1D2228"/>
                </a:solidFill>
                <a:latin typeface="Calibri" panose="020F0502020204030204" pitchFamily="34" charset="0"/>
                <a:cs typeface="Calibri" panose="020F0502020204030204" pitchFamily="34" charset="0"/>
              </a:rPr>
              <a:t>The appeal must be unmistakable</a:t>
            </a:r>
          </a:p>
          <a:p>
            <a:pPr marL="742950" lvl="1" indent="-285750" algn="l">
              <a:buFont typeface="Arial" panose="020B0604020202020204" pitchFamily="34" charset="0"/>
              <a:buChar char="•"/>
            </a:pPr>
            <a:r>
              <a:rPr lang="en-US" sz="1600" dirty="0">
                <a:solidFill>
                  <a:srgbClr val="1D2228"/>
                </a:solidFill>
                <a:latin typeface="Calibri" panose="020F0502020204030204" pitchFamily="34" charset="0"/>
                <a:cs typeface="Calibri" panose="020F0502020204030204" pitchFamily="34" charset="0"/>
              </a:rPr>
              <a:t>Must be made before the next pitch or play</a:t>
            </a:r>
          </a:p>
          <a:p>
            <a:pPr marL="742950" lvl="1" indent="-285750" algn="l">
              <a:buFont typeface="Arial" panose="020B0604020202020204" pitchFamily="34" charset="0"/>
              <a:buChar char="•"/>
            </a:pPr>
            <a:r>
              <a:rPr lang="en-US" sz="1600" dirty="0">
                <a:solidFill>
                  <a:srgbClr val="1D2228"/>
                </a:solidFill>
                <a:latin typeface="Calibri" panose="020F0502020204030204" pitchFamily="34" charset="0"/>
                <a:cs typeface="Calibri" panose="020F0502020204030204" pitchFamily="34" charset="0"/>
              </a:rPr>
              <a:t>Must be made before all defensive players have left fair territory</a:t>
            </a:r>
          </a:p>
          <a:p>
            <a:pPr marL="742950" lvl="1" indent="-285750" algn="l">
              <a:buFont typeface="Arial" panose="020B0604020202020204" pitchFamily="34" charset="0"/>
              <a:buChar char="•"/>
            </a:pPr>
            <a:r>
              <a:rPr lang="en-US" sz="1600" dirty="0">
                <a:solidFill>
                  <a:srgbClr val="1D2228"/>
                </a:solidFill>
                <a:latin typeface="Calibri" panose="020F0502020204030204" pitchFamily="34" charset="0"/>
                <a:cs typeface="Calibri" panose="020F0502020204030204" pitchFamily="34" charset="0"/>
              </a:rPr>
              <a:t>Cannot appeal judgment calls </a:t>
            </a:r>
          </a:p>
        </p:txBody>
      </p:sp>
      <p:sp>
        <p:nvSpPr>
          <p:cNvPr id="2" name="Slide Number Placeholder 1">
            <a:extLst>
              <a:ext uri="{FF2B5EF4-FFF2-40B4-BE49-F238E27FC236}">
                <a16:creationId xmlns:a16="http://schemas.microsoft.com/office/drawing/2014/main" id="{102DBF1A-2EC0-0CA9-241B-7D359ABA005D}"/>
              </a:ext>
            </a:extLst>
          </p:cNvPr>
          <p:cNvSpPr>
            <a:spLocks noGrp="1"/>
          </p:cNvSpPr>
          <p:nvPr>
            <p:ph type="sldNum" sz="quarter" idx="12"/>
          </p:nvPr>
        </p:nvSpPr>
        <p:spPr/>
        <p:txBody>
          <a:bodyPr/>
          <a:lstStyle/>
          <a:p>
            <a:pPr>
              <a:defRPr/>
            </a:pPr>
            <a:fld id="{8DF924FF-446F-4E20-9235-672FAB9C702C}" type="slidenum">
              <a:rPr lang="en-US" smtClean="0"/>
              <a:pPr>
                <a:defRPr/>
              </a:pPr>
              <a:t>18</a:t>
            </a:fld>
            <a:endParaRPr lang="en-US" dirty="0"/>
          </a:p>
        </p:txBody>
      </p:sp>
    </p:spTree>
    <p:extLst>
      <p:ext uri="{BB962C8B-B14F-4D97-AF65-F5344CB8AC3E}">
        <p14:creationId xmlns:p14="http://schemas.microsoft.com/office/powerpoint/2010/main" val="993829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30B77DF-6A29-123F-DF29-AAD59D54B85E}"/>
              </a:ext>
            </a:extLst>
          </p:cNvPr>
          <p:cNvSpPr txBox="1"/>
          <p:nvPr/>
        </p:nvSpPr>
        <p:spPr>
          <a:xfrm>
            <a:off x="253012" y="136524"/>
            <a:ext cx="8641080" cy="6494085"/>
          </a:xfrm>
          <a:prstGeom prst="rect">
            <a:avLst/>
          </a:prstGeom>
          <a:noFill/>
        </p:spPr>
        <p:txBody>
          <a:bodyPr wrap="square">
            <a:spAutoFit/>
          </a:bodyPr>
          <a:lstStyle/>
          <a:p>
            <a:pPr algn="l"/>
            <a:r>
              <a:rPr lang="en-US" sz="1600" b="1" i="0" u="sng" dirty="0">
                <a:solidFill>
                  <a:srgbClr val="1D2228"/>
                </a:solidFill>
                <a:effectLst/>
                <a:latin typeface="Calibri" panose="020F0502020204030204" pitchFamily="34" charset="0"/>
                <a:cs typeface="Calibri" panose="020F0502020204030204" pitchFamily="34" charset="0"/>
              </a:rPr>
              <a:t>Regulation VI - Pitchers</a:t>
            </a:r>
            <a:endParaRPr lang="en-US" sz="1600" b="1" i="0" dirty="0">
              <a:solidFill>
                <a:srgbClr val="1D2228"/>
              </a:solidFill>
              <a:effectLst/>
              <a:latin typeface="Calibri" panose="020F0502020204030204" pitchFamily="34" charset="0"/>
              <a:cs typeface="Calibri" panose="020F0502020204030204" pitchFamily="34" charset="0"/>
            </a:endParaRPr>
          </a:p>
          <a:p>
            <a:pPr algn="l"/>
            <a:r>
              <a:rPr lang="en-US" altLang="en-US" sz="1600" dirty="0">
                <a:latin typeface="Calibri" panose="020F0502020204030204" pitchFamily="34" charset="0"/>
                <a:cs typeface="Calibri" panose="020F0502020204030204" pitchFamily="34" charset="0"/>
              </a:rPr>
              <a:t>(a) Any player on the team roster may pitch</a:t>
            </a:r>
          </a:p>
          <a:p>
            <a:pPr lvl="1" algn="l">
              <a:lnSpc>
                <a:spcPts val="1000"/>
              </a:lnSpc>
            </a:pPr>
            <a:endParaRPr lang="en-US" altLang="en-US" sz="1600" b="1" i="1" dirty="0">
              <a:latin typeface="Calibri" panose="020F0502020204030204" pitchFamily="34" charset="0"/>
              <a:cs typeface="Calibri" panose="020F0502020204030204" pitchFamily="34" charset="0"/>
            </a:endParaRPr>
          </a:p>
          <a:p>
            <a:pPr lvl="1" algn="l"/>
            <a:r>
              <a:rPr lang="en-US" altLang="en-US" sz="1600" b="1" i="1" dirty="0">
                <a:latin typeface="Calibri" panose="020F0502020204030204" pitchFamily="34" charset="0"/>
                <a:cs typeface="Calibri" panose="020F0502020204030204" pitchFamily="34" charset="0"/>
              </a:rPr>
              <a:t>Exception:</a:t>
            </a:r>
            <a:r>
              <a:rPr lang="en-US" altLang="en-US" sz="1600"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Any player who has played the position of catcher in four (4) or more innings in a game is not eligible to pitch on that calendar day</a:t>
            </a:r>
            <a:endParaRPr lang="en-US" altLang="en-US" sz="1600" dirty="0">
              <a:latin typeface="Calibri" panose="020F0502020204030204" pitchFamily="34" charset="0"/>
              <a:cs typeface="Calibri" panose="020F0502020204030204" pitchFamily="34" charset="0"/>
            </a:endParaRPr>
          </a:p>
          <a:p>
            <a:pPr marL="742950" lvl="1" indent="-285750" algn="l">
              <a:buFont typeface="Wingdings" panose="05000000000000000000" pitchFamily="2" charset="2"/>
              <a:buChar char="Ø"/>
            </a:pPr>
            <a:r>
              <a:rPr lang="en-US" sz="1600" dirty="0">
                <a:latin typeface="Calibri" panose="020F0502020204030204" pitchFamily="34" charset="0"/>
                <a:cs typeface="Calibri" panose="020F0502020204030204" pitchFamily="34" charset="0"/>
              </a:rPr>
              <a:t>Approved Ruling:  The catcher receiving one (1) pitch to a batter in the fourth inning constitutes having caught four (4) innings. Warm-up pitches do not count, only when the ball is live will the pitches count toward innings caught</a:t>
            </a:r>
          </a:p>
          <a:p>
            <a:pPr algn="l"/>
            <a:endParaRPr lang="en-US" sz="1600" b="0" dirty="0">
              <a:latin typeface="Calibri" panose="020F0502020204030204" pitchFamily="34" charset="0"/>
              <a:cs typeface="Calibri" panose="020F0502020204030204" pitchFamily="34" charset="0"/>
            </a:endParaRPr>
          </a:p>
          <a:p>
            <a:pPr algn="l"/>
            <a:r>
              <a:rPr lang="en-US" sz="1600" b="0" u="sng" dirty="0">
                <a:latin typeface="Calibri" panose="020F0502020204030204" pitchFamily="34" charset="0"/>
                <a:cs typeface="Calibri" panose="020F0502020204030204" pitchFamily="34" charset="0"/>
              </a:rPr>
              <a:t>When a catcher may become a pitcher:</a:t>
            </a:r>
          </a:p>
          <a:p>
            <a:pPr algn="l"/>
            <a:r>
              <a:rPr lang="en-US" sz="1600" b="0" dirty="0">
                <a:latin typeface="Calibri" panose="020F0502020204030204" pitchFamily="34" charset="0"/>
                <a:cs typeface="Calibri" panose="020F0502020204030204" pitchFamily="34" charset="0"/>
              </a:rPr>
              <a:t>A player who played the position of catcher for three (3) innings or less is eligible to move to the pitcher position</a:t>
            </a:r>
          </a:p>
          <a:p>
            <a:pPr marL="742950" lvl="1" indent="-285750" algn="l">
              <a:buFont typeface="Arial" panose="020B0604020202020204" pitchFamily="34" charset="0"/>
              <a:buChar char="•"/>
            </a:pPr>
            <a:r>
              <a:rPr lang="en-US" sz="1600" b="0" dirty="0">
                <a:latin typeface="Calibri" panose="020F0502020204030204" pitchFamily="34" charset="0"/>
                <a:cs typeface="Calibri" panose="020F0502020204030204" pitchFamily="34" charset="0"/>
              </a:rPr>
              <a:t>If said player delivers 21 pitches or more (15- and 16-year-olds: 31 pitches or more) in the same day, said player may not return to the catcher position on that calendar day</a:t>
            </a:r>
            <a:endParaRPr lang="en-US" sz="1600" dirty="0">
              <a:latin typeface="Calibri" panose="020F0502020204030204" pitchFamily="34" charset="0"/>
              <a:cs typeface="Calibri" panose="020F0502020204030204" pitchFamily="34" charset="0"/>
            </a:endParaRPr>
          </a:p>
          <a:p>
            <a:pPr marL="742950" lvl="1" indent="-285750" algn="l">
              <a:buFont typeface="Arial" panose="020B0604020202020204" pitchFamily="34" charset="0"/>
              <a:buChar char="•"/>
            </a:pPr>
            <a:r>
              <a:rPr lang="en-US" sz="1600" b="1" i="1" dirty="0">
                <a:latin typeface="Calibri" panose="020F0502020204030204" pitchFamily="34" charset="0"/>
                <a:cs typeface="Calibri" panose="020F0502020204030204" pitchFamily="34" charset="0"/>
              </a:rPr>
              <a:t>Exception:</a:t>
            </a:r>
            <a:r>
              <a:rPr lang="en-US" sz="1600" b="0" dirty="0">
                <a:latin typeface="Calibri" panose="020F0502020204030204" pitchFamily="34" charset="0"/>
                <a:cs typeface="Calibri" panose="020F0502020204030204" pitchFamily="34" charset="0"/>
              </a:rPr>
              <a:t> If the pitcher reaches the 20-pitch limit (15- and 16-year-olds: 30-pitch limit) while facing a batter, the pitcher may continue to pitch, and maintain their eligibility to return to the catcher position, until any one of the following conditions occur:</a:t>
            </a:r>
          </a:p>
          <a:p>
            <a:pPr marL="1257300" lvl="2" indent="-342900" algn="l">
              <a:buFont typeface="+mj-lt"/>
              <a:buAutoNum type="arabicParenR"/>
            </a:pPr>
            <a:r>
              <a:rPr lang="en-US" sz="1600" b="0" dirty="0">
                <a:latin typeface="Calibri" panose="020F0502020204030204" pitchFamily="34" charset="0"/>
                <a:cs typeface="Calibri" panose="020F0502020204030204" pitchFamily="34" charset="0"/>
              </a:rPr>
              <a:t>That batter reaches base</a:t>
            </a:r>
          </a:p>
          <a:p>
            <a:pPr marL="1257300" lvl="2" indent="-342900" algn="l">
              <a:buFont typeface="+mj-lt"/>
              <a:buAutoNum type="arabicParenR"/>
            </a:pPr>
            <a:r>
              <a:rPr lang="en-US" sz="1600" b="0" dirty="0">
                <a:latin typeface="Calibri" panose="020F0502020204030204" pitchFamily="34" charset="0"/>
                <a:cs typeface="Calibri" panose="020F0502020204030204" pitchFamily="34" charset="0"/>
              </a:rPr>
              <a:t>That batter is retired</a:t>
            </a:r>
          </a:p>
          <a:p>
            <a:pPr marL="1257300" lvl="2" indent="-342900" algn="l">
              <a:buFont typeface="+mj-lt"/>
              <a:buAutoNum type="arabicParenR"/>
            </a:pPr>
            <a:r>
              <a:rPr lang="en-US" sz="1600" b="0" dirty="0">
                <a:latin typeface="Calibri" panose="020F0502020204030204" pitchFamily="34" charset="0"/>
                <a:cs typeface="Calibri" panose="020F0502020204030204" pitchFamily="34" charset="0"/>
              </a:rPr>
              <a:t>The third out is made to complete the half-inning or the game, or</a:t>
            </a:r>
          </a:p>
          <a:p>
            <a:pPr marL="1257300" lvl="2" indent="-342900" algn="l">
              <a:buFont typeface="+mj-lt"/>
              <a:buAutoNum type="arabicParenR"/>
            </a:pPr>
            <a:r>
              <a:rPr lang="en-US" altLang="en-US" sz="1600" dirty="0">
                <a:latin typeface="Calibri" panose="020F0502020204030204" pitchFamily="34" charset="0"/>
                <a:cs typeface="Calibri" panose="020F0502020204030204" pitchFamily="34" charset="0"/>
              </a:rPr>
              <a:t>The pitcher is removed from the mound prior to the batter completing their at-bat</a:t>
            </a:r>
          </a:p>
          <a:p>
            <a:pPr algn="l"/>
            <a:endParaRPr lang="en-US" altLang="en-US" sz="1600" dirty="0">
              <a:latin typeface="Calibri" panose="020F0502020204030204" pitchFamily="34" charset="0"/>
              <a:cs typeface="Calibri" panose="020F0502020204030204" pitchFamily="34" charset="0"/>
            </a:endParaRPr>
          </a:p>
          <a:p>
            <a:pPr algn="l"/>
            <a:r>
              <a:rPr lang="en-US" altLang="en-US" sz="1600" dirty="0">
                <a:latin typeface="Calibri" panose="020F0502020204030204" pitchFamily="34" charset="0"/>
                <a:cs typeface="Calibri" panose="020F0502020204030204" pitchFamily="34" charset="0"/>
              </a:rPr>
              <a:t>(b) A pitcher once removed from the mound cannot return as a pitcher</a:t>
            </a:r>
          </a:p>
          <a:p>
            <a:pPr algn="l"/>
            <a:r>
              <a:rPr lang="en-US" sz="1600" i="1" u="sng" dirty="0">
                <a:solidFill>
                  <a:srgbClr val="1D2228"/>
                </a:solidFill>
                <a:effectLst/>
                <a:latin typeface="Calibri" panose="020F0502020204030204" pitchFamily="34" charset="0"/>
                <a:cs typeface="Calibri" panose="020F0502020204030204" pitchFamily="34" charset="0"/>
              </a:rPr>
              <a:t>Intermediate, Junior, and Senior divisions only</a:t>
            </a:r>
            <a:r>
              <a:rPr lang="en-US" sz="1600" i="1" dirty="0">
                <a:solidFill>
                  <a:srgbClr val="1D2228"/>
                </a:solidFill>
                <a:effectLst/>
                <a:latin typeface="Calibri" panose="020F0502020204030204" pitchFamily="34" charset="0"/>
                <a:cs typeface="Calibri" panose="020F0502020204030204" pitchFamily="34" charset="0"/>
              </a:rPr>
              <a:t>:</a:t>
            </a:r>
            <a:r>
              <a:rPr lang="en-US" sz="1600" b="1" i="0" dirty="0">
                <a:solidFill>
                  <a:srgbClr val="1D2228"/>
                </a:solidFill>
                <a:effectLst/>
                <a:latin typeface="Calibri" panose="020F0502020204030204" pitchFamily="34" charset="0"/>
                <a:cs typeface="Calibri" panose="020F0502020204030204" pitchFamily="34" charset="0"/>
              </a:rPr>
              <a:t> </a:t>
            </a:r>
            <a:r>
              <a:rPr lang="en-US" sz="1600" i="0" dirty="0">
                <a:solidFill>
                  <a:srgbClr val="1D2228"/>
                </a:solidFill>
                <a:effectLst/>
                <a:latin typeface="Calibri" panose="020F0502020204030204" pitchFamily="34" charset="0"/>
                <a:cs typeface="Calibri" panose="020F0502020204030204" pitchFamily="34" charset="0"/>
              </a:rPr>
              <a:t>A pitcher remaining on defense in the game, but moving to a different position, can return as a pitcher anytime in the remainder of the game, </a:t>
            </a:r>
            <a:r>
              <a:rPr lang="en-US" sz="1600" b="1" i="0" dirty="0">
                <a:solidFill>
                  <a:srgbClr val="1D2228"/>
                </a:solidFill>
                <a:effectLst/>
                <a:latin typeface="Calibri" panose="020F0502020204030204" pitchFamily="34" charset="0"/>
                <a:cs typeface="Calibri" panose="020F0502020204030204" pitchFamily="34" charset="0"/>
              </a:rPr>
              <a:t>bu</a:t>
            </a:r>
            <a:r>
              <a:rPr lang="en-US" sz="1600" b="1" dirty="0">
                <a:solidFill>
                  <a:srgbClr val="1D2228"/>
                </a:solidFill>
                <a:latin typeface="Calibri" panose="020F0502020204030204" pitchFamily="34" charset="0"/>
                <a:cs typeface="Calibri" panose="020F0502020204030204" pitchFamily="34" charset="0"/>
              </a:rPr>
              <a:t>t only once per game</a:t>
            </a:r>
            <a:r>
              <a:rPr lang="en-US" sz="1600" dirty="0">
                <a:solidFill>
                  <a:srgbClr val="1D2228"/>
                </a:solidFill>
                <a:latin typeface="Calibri" panose="020F0502020204030204" pitchFamily="34" charset="0"/>
                <a:cs typeface="Calibri" panose="020F0502020204030204" pitchFamily="34" charset="0"/>
              </a:rPr>
              <a:t> (this can also be found under rule 3.03(c))</a:t>
            </a:r>
            <a:endParaRPr lang="en-US" sz="1600" b="1" i="0" dirty="0">
              <a:solidFill>
                <a:srgbClr val="1D2228"/>
              </a:solidFill>
              <a:effectLst/>
              <a:latin typeface="Calibri" panose="020F0502020204030204" pitchFamily="34" charset="0"/>
              <a:cs typeface="Calibri" panose="020F0502020204030204" pitchFamily="34" charset="0"/>
            </a:endParaRPr>
          </a:p>
        </p:txBody>
      </p:sp>
      <p:sp>
        <p:nvSpPr>
          <p:cNvPr id="2" name="Slide Number Placeholder 1">
            <a:extLst>
              <a:ext uri="{FF2B5EF4-FFF2-40B4-BE49-F238E27FC236}">
                <a16:creationId xmlns:a16="http://schemas.microsoft.com/office/drawing/2014/main" id="{82CF0FAB-5168-CB82-CD9B-3123796628B4}"/>
              </a:ext>
            </a:extLst>
          </p:cNvPr>
          <p:cNvSpPr>
            <a:spLocks noGrp="1"/>
          </p:cNvSpPr>
          <p:nvPr>
            <p:ph type="sldNum" sz="quarter" idx="12"/>
          </p:nvPr>
        </p:nvSpPr>
        <p:spPr/>
        <p:txBody>
          <a:bodyPr/>
          <a:lstStyle/>
          <a:p>
            <a:pPr>
              <a:defRPr/>
            </a:pPr>
            <a:fld id="{8DF924FF-446F-4E20-9235-672FAB9C702C}" type="slidenum">
              <a:rPr lang="en-US" smtClean="0"/>
              <a:pPr>
                <a:defRPr/>
              </a:pPr>
              <a:t>1</a:t>
            </a:fld>
            <a:endParaRPr lang="en-US" dirty="0"/>
          </a:p>
        </p:txBody>
      </p:sp>
    </p:spTree>
    <p:extLst>
      <p:ext uri="{BB962C8B-B14F-4D97-AF65-F5344CB8AC3E}">
        <p14:creationId xmlns:p14="http://schemas.microsoft.com/office/powerpoint/2010/main" val="35335535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6F6FFB-8750-277A-2CCE-FB8BA1548813}"/>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DCCD737E-0AE1-7725-6DE8-FCA09399035D}"/>
              </a:ext>
            </a:extLst>
          </p:cNvPr>
          <p:cNvSpPr txBox="1"/>
          <p:nvPr/>
        </p:nvSpPr>
        <p:spPr>
          <a:xfrm>
            <a:off x="253012" y="136524"/>
            <a:ext cx="8641080" cy="5883662"/>
          </a:xfrm>
          <a:prstGeom prst="rect">
            <a:avLst/>
          </a:prstGeom>
          <a:noFill/>
        </p:spPr>
        <p:txBody>
          <a:bodyPr wrap="square">
            <a:spAutoFit/>
          </a:bodyPr>
          <a:lstStyle/>
          <a:p>
            <a:pPr algn="l"/>
            <a:r>
              <a:rPr lang="en-US" sz="1600" b="1" u="sng" dirty="0">
                <a:solidFill>
                  <a:srgbClr val="1D2228"/>
                </a:solidFill>
                <a:latin typeface="Calibri" panose="020F0502020204030204" pitchFamily="34" charset="0"/>
                <a:cs typeface="Calibri" panose="020F0502020204030204" pitchFamily="34" charset="0"/>
              </a:rPr>
              <a:t>Rule 7.00 - The Runner</a:t>
            </a:r>
          </a:p>
          <a:p>
            <a:pPr algn="l">
              <a:lnSpc>
                <a:spcPts val="1000"/>
              </a:lnSpc>
            </a:pPr>
            <a:endParaRPr lang="en-US" sz="1600" dirty="0">
              <a:solidFill>
                <a:srgbClr val="1D2228"/>
              </a:solidFill>
              <a:latin typeface="Calibri" panose="020F0502020204030204" pitchFamily="34" charset="0"/>
              <a:cs typeface="Calibri" panose="020F0502020204030204" pitchFamily="34" charset="0"/>
            </a:endParaRPr>
          </a:p>
          <a:p>
            <a:pPr algn="l"/>
            <a:r>
              <a:rPr lang="en-US" sz="1600" dirty="0">
                <a:solidFill>
                  <a:srgbClr val="1D2228"/>
                </a:solidFill>
                <a:latin typeface="Calibri" panose="020F0502020204030204" pitchFamily="34" charset="0"/>
                <a:cs typeface="Calibri" panose="020F0502020204030204" pitchFamily="34" charset="0"/>
              </a:rPr>
              <a:t>7.14 (a) - Special Pinch-Runner – this is NOT the same as a courtesy runner</a:t>
            </a:r>
          </a:p>
          <a:p>
            <a:pPr marL="1200150" lvl="2" indent="-285750" algn="l">
              <a:buFont typeface="Arial" panose="020B0604020202020204" pitchFamily="34" charset="0"/>
              <a:buChar char="•"/>
            </a:pPr>
            <a:r>
              <a:rPr lang="en-US" sz="1600" dirty="0">
                <a:solidFill>
                  <a:srgbClr val="1D2228"/>
                </a:solidFill>
                <a:latin typeface="Calibri" panose="020F0502020204030204" pitchFamily="34" charset="0"/>
                <a:cs typeface="Calibri" panose="020F0502020204030204" pitchFamily="34" charset="0"/>
              </a:rPr>
              <a:t>1x per inning</a:t>
            </a:r>
          </a:p>
          <a:p>
            <a:pPr marL="1200150" lvl="2" indent="-285750" algn="l">
              <a:buFont typeface="Arial" panose="020B0604020202020204" pitchFamily="34" charset="0"/>
              <a:buChar char="•"/>
            </a:pPr>
            <a:r>
              <a:rPr lang="en-US" sz="1600" dirty="0">
                <a:solidFill>
                  <a:srgbClr val="1D2228"/>
                </a:solidFill>
                <a:latin typeface="Calibri" panose="020F0502020204030204" pitchFamily="34" charset="0"/>
                <a:cs typeface="Calibri" panose="020F0502020204030204" pitchFamily="34" charset="0"/>
              </a:rPr>
              <a:t>A player may only be removed for a special pinch-runner 1x during a game</a:t>
            </a:r>
          </a:p>
          <a:p>
            <a:pPr marL="1200150" lvl="2" indent="-285750" algn="l">
              <a:buFont typeface="Arial" panose="020B0604020202020204" pitchFamily="34" charset="0"/>
              <a:buChar char="•"/>
            </a:pPr>
            <a:r>
              <a:rPr lang="en-US" sz="1600" dirty="0">
                <a:solidFill>
                  <a:srgbClr val="1D2228"/>
                </a:solidFill>
                <a:latin typeface="Calibri" panose="020F0502020204030204" pitchFamily="34" charset="0"/>
                <a:cs typeface="Calibri" panose="020F0502020204030204" pitchFamily="34" charset="0"/>
              </a:rPr>
              <a:t>Same pinch-runner can be used multiple times as long as he/she is not in lineup</a:t>
            </a:r>
          </a:p>
          <a:p>
            <a:pPr marL="1200150" lvl="2" indent="-285750" algn="l">
              <a:buFont typeface="Arial" panose="020B0604020202020204" pitchFamily="34" charset="0"/>
              <a:buChar char="•"/>
            </a:pPr>
            <a:r>
              <a:rPr lang="en-US" sz="1600" dirty="0">
                <a:solidFill>
                  <a:srgbClr val="1D2228"/>
                </a:solidFill>
                <a:latin typeface="Calibri" panose="020F0502020204030204" pitchFamily="34" charset="0"/>
                <a:cs typeface="Calibri" panose="020F0502020204030204" pitchFamily="34" charset="0"/>
              </a:rPr>
              <a:t>NOTE: does not apply if continuous batting order is used (see rule 4.04)</a:t>
            </a:r>
          </a:p>
          <a:p>
            <a:pPr lvl="1" algn="l">
              <a:defRPr/>
            </a:pPr>
            <a:endParaRPr lang="en-US" sz="1600" dirty="0">
              <a:solidFill>
                <a:srgbClr val="1D2228"/>
              </a:solidFill>
              <a:latin typeface="Calibri" panose="020F0502020204030204" pitchFamily="34" charset="0"/>
              <a:cs typeface="Calibri" panose="020F0502020204030204" pitchFamily="34" charset="0"/>
            </a:endParaRPr>
          </a:p>
          <a:p>
            <a:pPr lvl="1" algn="l">
              <a:defRPr/>
            </a:pPr>
            <a:r>
              <a:rPr lang="en-US" sz="1600" dirty="0">
                <a:solidFill>
                  <a:srgbClr val="1D2228"/>
                </a:solidFill>
                <a:latin typeface="Calibri" panose="020F0502020204030204" pitchFamily="34" charset="0"/>
                <a:cs typeface="Calibri" panose="020F0502020204030204" pitchFamily="34" charset="0"/>
              </a:rPr>
              <a:t>(b) - Courtesy Runner: </a:t>
            </a:r>
            <a:r>
              <a:rPr kumimoji="0" lang="en-US" sz="1600" b="0" i="0" u="none" strike="noStrike" kern="1200" cap="none" spc="0" normalizeH="0" baseline="0" noProof="0" dirty="0">
                <a:ln>
                  <a:noFill/>
                </a:ln>
                <a:solidFill>
                  <a:srgbClr val="1D2228"/>
                </a:solidFill>
                <a:effectLst/>
                <a:uLnTx/>
                <a:uFillTx/>
                <a:latin typeface="Calibri" panose="020F0502020204030204" pitchFamily="34" charset="0"/>
                <a:ea typeface="+mn-ea"/>
                <a:cs typeface="Calibri" panose="020F0502020204030204" pitchFamily="34" charset="0"/>
              </a:rPr>
              <a:t>A “courtesy runner” may be used for the catcher and/or pitcher when there are two (2) outs</a:t>
            </a:r>
          </a:p>
          <a:p>
            <a:pPr marL="1200150" lvl="2" indent="-285750" algn="l">
              <a:buFont typeface="Arial" panose="020B0604020202020204" pitchFamily="34" charset="0"/>
              <a:buChar char="•"/>
              <a:defRPr/>
            </a:pPr>
            <a:r>
              <a:rPr kumimoji="0" lang="en-US" sz="1600" b="0" i="0" u="none" strike="noStrike" kern="1200" cap="none" spc="0" normalizeH="0" baseline="0" noProof="0" dirty="0">
                <a:ln>
                  <a:noFill/>
                </a:ln>
                <a:solidFill>
                  <a:srgbClr val="1D2228"/>
                </a:solidFill>
                <a:effectLst/>
                <a:uLnTx/>
                <a:uFillTx/>
                <a:latin typeface="Calibri" panose="020F0502020204030204" pitchFamily="34" charset="0"/>
                <a:ea typeface="+mn-ea"/>
                <a:cs typeface="Calibri" panose="020F0502020204030204" pitchFamily="34" charset="0"/>
              </a:rPr>
              <a:t>When batting 9, the courtesy runner must not be in the batting order</a:t>
            </a:r>
          </a:p>
          <a:p>
            <a:pPr marL="1200150" lvl="2" indent="-285750" algn="l">
              <a:buFont typeface="Arial" panose="020B0604020202020204" pitchFamily="34" charset="0"/>
              <a:buChar char="•"/>
              <a:defRPr/>
            </a:pPr>
            <a:r>
              <a:rPr kumimoji="0" lang="en-US" sz="1600" b="0" i="0" u="none" strike="noStrike" kern="1200" cap="none" spc="0" normalizeH="0" baseline="0" noProof="0" dirty="0">
                <a:ln>
                  <a:noFill/>
                </a:ln>
                <a:solidFill>
                  <a:srgbClr val="1D2228"/>
                </a:solidFill>
                <a:effectLst/>
                <a:uLnTx/>
                <a:uFillTx/>
                <a:latin typeface="Calibri" panose="020F0502020204030204" pitchFamily="34" charset="0"/>
                <a:ea typeface="+mn-ea"/>
                <a:cs typeface="Calibri" panose="020F0502020204030204" pitchFamily="34" charset="0"/>
              </a:rPr>
              <a:t>The same courtesy runner may not run for both the pitcher and the catcher at any time during the game</a:t>
            </a:r>
          </a:p>
          <a:p>
            <a:pPr marL="1200150" lvl="2" indent="-285750" algn="l">
              <a:buFont typeface="Arial" panose="020B0604020202020204" pitchFamily="34" charset="0"/>
              <a:buChar char="•"/>
              <a:defRPr/>
            </a:pPr>
            <a:r>
              <a:rPr kumimoji="0" lang="en-US" sz="1600" b="0" i="0" u="none" strike="noStrike" kern="1200" cap="none" spc="0" normalizeH="0" baseline="0" noProof="0" dirty="0">
                <a:ln>
                  <a:noFill/>
                </a:ln>
                <a:solidFill>
                  <a:srgbClr val="1D2228"/>
                </a:solidFill>
                <a:effectLst/>
                <a:uLnTx/>
                <a:uFillTx/>
                <a:latin typeface="Calibri" panose="020F0502020204030204" pitchFamily="34" charset="0"/>
                <a:ea typeface="+mn-ea"/>
                <a:cs typeface="Calibri" panose="020F0502020204030204" pitchFamily="34" charset="0"/>
              </a:rPr>
              <a:t>Please note you may NOT “courtesy run” for the catcher and/or pitcher if it is their first time at-bat and they reach base, </a:t>
            </a:r>
            <a:r>
              <a:rPr kumimoji="0" lang="en-US" sz="1600" b="0" i="1" u="sng" strike="noStrike" kern="1200" cap="none" spc="0" normalizeH="0" baseline="0" noProof="0" dirty="0">
                <a:ln>
                  <a:noFill/>
                </a:ln>
                <a:solidFill>
                  <a:srgbClr val="1D2228"/>
                </a:solidFill>
                <a:effectLst/>
                <a:uLnTx/>
                <a:uFillTx/>
                <a:latin typeface="Calibri" panose="020F0502020204030204" pitchFamily="34" charset="0"/>
                <a:ea typeface="+mn-ea"/>
                <a:cs typeface="Calibri" panose="020F0502020204030204" pitchFamily="34" charset="0"/>
              </a:rPr>
              <a:t>even with two (2) out</a:t>
            </a:r>
            <a:endParaRPr kumimoji="0" lang="en-US" sz="1600" b="0" i="0" u="none" strike="noStrike" kern="1200" cap="none" spc="0" normalizeH="0" baseline="0" noProof="0" dirty="0">
              <a:ln>
                <a:noFill/>
              </a:ln>
              <a:solidFill>
                <a:srgbClr val="1D2228"/>
              </a:solidFill>
              <a:effectLst/>
              <a:uLnTx/>
              <a:uFillTx/>
              <a:latin typeface="Calibri" panose="020F0502020204030204" pitchFamily="34" charset="0"/>
              <a:ea typeface="+mn-ea"/>
              <a:cs typeface="Calibri" panose="020F0502020204030204" pitchFamily="34" charset="0"/>
            </a:endParaRPr>
          </a:p>
          <a:p>
            <a:pPr marL="1657350" lvl="3" indent="-285750" algn="l">
              <a:buFont typeface="Wingdings" panose="05000000000000000000" pitchFamily="2" charset="2"/>
              <a:buChar char="Ø"/>
              <a:defRPr/>
            </a:pPr>
            <a:r>
              <a:rPr kumimoji="0" lang="en-US" sz="1600" b="0" i="0" u="none" strike="noStrike" kern="1200" cap="none" spc="0" normalizeH="0" baseline="0" noProof="0" dirty="0">
                <a:ln>
                  <a:noFill/>
                </a:ln>
                <a:solidFill>
                  <a:srgbClr val="1D2228"/>
                </a:solidFill>
                <a:effectLst/>
                <a:uLnTx/>
                <a:uFillTx/>
                <a:latin typeface="Calibri" panose="020F0502020204030204" pitchFamily="34" charset="0"/>
                <a:ea typeface="+mn-ea"/>
                <a:cs typeface="Calibri" panose="020F0502020204030204" pitchFamily="34" charset="0"/>
              </a:rPr>
              <a:t>Rule 3.03 Note - For the purposes of satisfying the requirements of Mandatory Play, when appearing for the first time in the game, a player must remain in the game until one of the following occurs:</a:t>
            </a:r>
          </a:p>
          <a:p>
            <a:pPr marL="2171700" lvl="4" indent="-342900" algn="l">
              <a:buFont typeface="+mj-lt"/>
              <a:buAutoNum type="arabicPeriod"/>
              <a:defRPr/>
            </a:pPr>
            <a:r>
              <a:rPr kumimoji="0" lang="en-US" sz="1600" b="0" i="0" u="none" strike="noStrike" kern="1200" cap="none" spc="0" normalizeH="0" baseline="0" noProof="0" dirty="0">
                <a:ln>
                  <a:noFill/>
                </a:ln>
                <a:solidFill>
                  <a:srgbClr val="1D2228"/>
                </a:solidFill>
                <a:effectLst/>
                <a:uLnTx/>
                <a:uFillTx/>
                <a:latin typeface="Calibri" panose="020F0502020204030204" pitchFamily="34" charset="0"/>
                <a:ea typeface="+mn-ea"/>
                <a:cs typeface="Calibri" panose="020F0502020204030204" pitchFamily="34" charset="0"/>
              </a:rPr>
              <a:t>Being retired either as batter or batter-runner; or</a:t>
            </a:r>
          </a:p>
          <a:p>
            <a:pPr marL="2171700" lvl="4" indent="-342900" algn="l">
              <a:buFont typeface="+mj-lt"/>
              <a:buAutoNum type="arabicPeriod"/>
              <a:defRPr/>
            </a:pPr>
            <a:r>
              <a:rPr kumimoji="0" lang="en-US" sz="1600" b="0" i="0" u="none" strike="noStrike" kern="1200" cap="none" spc="0" normalizeH="0" baseline="0" noProof="0" dirty="0">
                <a:ln>
                  <a:noFill/>
                </a:ln>
                <a:solidFill>
                  <a:srgbClr val="1D2228"/>
                </a:solidFill>
                <a:effectLst/>
                <a:uLnTx/>
                <a:uFillTx/>
                <a:latin typeface="Calibri" panose="020F0502020204030204" pitchFamily="34" charset="0"/>
                <a:ea typeface="+mn-ea"/>
                <a:cs typeface="Calibri" panose="020F0502020204030204" pitchFamily="34" charset="0"/>
              </a:rPr>
              <a:t>Reaching base safely and is then retired by force or tag out; or</a:t>
            </a:r>
          </a:p>
          <a:p>
            <a:pPr marL="2171700" lvl="4" indent="-342900" algn="l">
              <a:buFont typeface="+mj-lt"/>
              <a:buAutoNum type="arabicPeriod"/>
              <a:defRPr/>
            </a:pPr>
            <a:r>
              <a:rPr kumimoji="0" lang="en-US" sz="1600" b="0" i="0" u="none" strike="noStrike" kern="1200" cap="none" spc="0" normalizeH="0" baseline="0" noProof="0" dirty="0">
                <a:ln>
                  <a:noFill/>
                </a:ln>
                <a:solidFill>
                  <a:srgbClr val="1D2228"/>
                </a:solidFill>
                <a:effectLst/>
                <a:uLnTx/>
                <a:uFillTx/>
                <a:latin typeface="Calibri" panose="020F0502020204030204" pitchFamily="34" charset="0"/>
                <a:ea typeface="+mn-ea"/>
                <a:cs typeface="Calibri" panose="020F0502020204030204" pitchFamily="34" charset="0"/>
              </a:rPr>
              <a:t>Scores; or</a:t>
            </a:r>
          </a:p>
          <a:p>
            <a:pPr marL="2171700" lvl="4" indent="-342900" algn="l">
              <a:buFont typeface="+mj-lt"/>
              <a:buAutoNum type="arabicPeriod"/>
              <a:defRPr/>
            </a:pPr>
            <a:r>
              <a:rPr kumimoji="0" lang="en-US" sz="1600" b="0" i="0" u="none" strike="noStrike" kern="1200" cap="none" spc="0" normalizeH="0" baseline="0" noProof="0" dirty="0">
                <a:ln>
                  <a:noFill/>
                </a:ln>
                <a:solidFill>
                  <a:srgbClr val="1D2228"/>
                </a:solidFill>
                <a:effectLst/>
                <a:uLnTx/>
                <a:uFillTx/>
                <a:latin typeface="Calibri" panose="020F0502020204030204" pitchFamily="34" charset="0"/>
                <a:ea typeface="+mn-ea"/>
                <a:cs typeface="Calibri" panose="020F0502020204030204" pitchFamily="34" charset="0"/>
              </a:rPr>
              <a:t>The half-inning or game ends</a:t>
            </a:r>
          </a:p>
          <a:p>
            <a:pPr lvl="1" algn="l"/>
            <a:endParaRPr lang="en-US" sz="1600" dirty="0">
              <a:solidFill>
                <a:srgbClr val="1D2228"/>
              </a:solidFill>
              <a:latin typeface="Calibri" panose="020F0502020204030204" pitchFamily="34" charset="0"/>
              <a:cs typeface="Calibri" panose="020F0502020204030204" pitchFamily="34" charset="0"/>
            </a:endParaRPr>
          </a:p>
          <a:p>
            <a:pPr algn="l"/>
            <a:endParaRPr lang="en-US" sz="1600" dirty="0">
              <a:solidFill>
                <a:srgbClr val="1D2228"/>
              </a:solidFill>
              <a:latin typeface="Calibri" panose="020F0502020204030204" pitchFamily="34" charset="0"/>
              <a:cs typeface="Calibri" panose="020F0502020204030204" pitchFamily="34" charset="0"/>
            </a:endParaRPr>
          </a:p>
        </p:txBody>
      </p:sp>
      <p:sp>
        <p:nvSpPr>
          <p:cNvPr id="2" name="Slide Number Placeholder 1">
            <a:extLst>
              <a:ext uri="{FF2B5EF4-FFF2-40B4-BE49-F238E27FC236}">
                <a16:creationId xmlns:a16="http://schemas.microsoft.com/office/drawing/2014/main" id="{DED7AF1D-ECFF-DC36-FCDC-2348AC2C29DD}"/>
              </a:ext>
            </a:extLst>
          </p:cNvPr>
          <p:cNvSpPr>
            <a:spLocks noGrp="1"/>
          </p:cNvSpPr>
          <p:nvPr>
            <p:ph type="sldNum" sz="quarter" idx="12"/>
          </p:nvPr>
        </p:nvSpPr>
        <p:spPr/>
        <p:txBody>
          <a:bodyPr/>
          <a:lstStyle/>
          <a:p>
            <a:pPr>
              <a:defRPr/>
            </a:pPr>
            <a:fld id="{8DF924FF-446F-4E20-9235-672FAB9C702C}" type="slidenum">
              <a:rPr lang="en-US" smtClean="0"/>
              <a:pPr>
                <a:defRPr/>
              </a:pPr>
              <a:t>19</a:t>
            </a:fld>
            <a:endParaRPr lang="en-US" dirty="0"/>
          </a:p>
        </p:txBody>
      </p:sp>
    </p:spTree>
    <p:extLst>
      <p:ext uri="{BB962C8B-B14F-4D97-AF65-F5344CB8AC3E}">
        <p14:creationId xmlns:p14="http://schemas.microsoft.com/office/powerpoint/2010/main" val="19763773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30B77DF-6A29-123F-DF29-AAD59D54B85E}"/>
              </a:ext>
            </a:extLst>
          </p:cNvPr>
          <p:cNvSpPr txBox="1"/>
          <p:nvPr/>
        </p:nvSpPr>
        <p:spPr>
          <a:xfrm>
            <a:off x="253012" y="136524"/>
            <a:ext cx="8641080" cy="6440225"/>
          </a:xfrm>
          <a:prstGeom prst="rect">
            <a:avLst/>
          </a:prstGeom>
          <a:noFill/>
        </p:spPr>
        <p:txBody>
          <a:bodyPr wrap="square">
            <a:spAutoFit/>
          </a:bodyPr>
          <a:lstStyle/>
          <a:p>
            <a:pPr algn="l"/>
            <a:r>
              <a:rPr lang="en-US" sz="1600" b="1" u="sng" dirty="0">
                <a:solidFill>
                  <a:srgbClr val="1D2228"/>
                </a:solidFill>
                <a:latin typeface="Calibri" panose="020F0502020204030204" pitchFamily="34" charset="0"/>
                <a:cs typeface="Calibri" panose="020F0502020204030204" pitchFamily="34" charset="0"/>
              </a:rPr>
              <a:t>Rule 8.00 - The Pitcher</a:t>
            </a:r>
          </a:p>
          <a:p>
            <a:pPr algn="l">
              <a:lnSpc>
                <a:spcPts val="1000"/>
              </a:lnSpc>
            </a:pPr>
            <a:endParaRPr lang="en-US" sz="1600" dirty="0">
              <a:solidFill>
                <a:srgbClr val="1D2228"/>
              </a:solidFill>
              <a:latin typeface="Calibri" panose="020F0502020204030204" pitchFamily="34" charset="0"/>
              <a:cs typeface="Calibri" panose="020F0502020204030204" pitchFamily="34" charset="0"/>
            </a:endParaRPr>
          </a:p>
          <a:p>
            <a:pPr algn="l"/>
            <a:r>
              <a:rPr lang="en-US" sz="1600" dirty="0">
                <a:solidFill>
                  <a:srgbClr val="1D2228"/>
                </a:solidFill>
                <a:latin typeface="Calibri" panose="020F0502020204030204" pitchFamily="34" charset="0"/>
                <a:cs typeface="Calibri" panose="020F0502020204030204" pitchFamily="34" charset="0"/>
              </a:rPr>
              <a:t>8.06 - This rule </a:t>
            </a:r>
            <a:r>
              <a:rPr lang="en-US" sz="1600" i="1" dirty="0">
                <a:solidFill>
                  <a:srgbClr val="1D2228"/>
                </a:solidFill>
                <a:latin typeface="Calibri" panose="020F0502020204030204" pitchFamily="34" charset="0"/>
                <a:cs typeface="Calibri" panose="020F0502020204030204" pitchFamily="34" charset="0"/>
              </a:rPr>
              <a:t>applies to each pitcher who enters a game.</a:t>
            </a:r>
            <a:r>
              <a:rPr lang="en-US" sz="1600" dirty="0">
                <a:solidFill>
                  <a:srgbClr val="1D2228"/>
                </a:solidFill>
                <a:latin typeface="Calibri" panose="020F0502020204030204" pitchFamily="34" charset="0"/>
                <a:cs typeface="Calibri" panose="020F0502020204030204" pitchFamily="34" charset="0"/>
              </a:rPr>
              <a:t> A manager or coach may come out:</a:t>
            </a:r>
          </a:p>
          <a:p>
            <a:pPr algn="l"/>
            <a:r>
              <a:rPr lang="en-US" sz="1600" dirty="0">
                <a:solidFill>
                  <a:srgbClr val="1D2228"/>
                </a:solidFill>
                <a:latin typeface="Calibri" panose="020F0502020204030204" pitchFamily="34" charset="0"/>
                <a:cs typeface="Calibri" panose="020F0502020204030204" pitchFamily="34" charset="0"/>
              </a:rPr>
              <a:t>(a) - </a:t>
            </a:r>
            <a:r>
              <a:rPr lang="en-US" sz="1600" i="1" u="sng" dirty="0">
                <a:solidFill>
                  <a:srgbClr val="1D2228"/>
                </a:solidFill>
                <a:latin typeface="Calibri" panose="020F0502020204030204" pitchFamily="34" charset="0"/>
                <a:cs typeface="Calibri" panose="020F0502020204030204" pitchFamily="34" charset="0"/>
              </a:rPr>
              <a:t>once (Minor Division: twice) in one inning</a:t>
            </a:r>
            <a:r>
              <a:rPr lang="en-US" sz="1600" i="1" dirty="0">
                <a:solidFill>
                  <a:srgbClr val="1D2228"/>
                </a:solidFill>
                <a:latin typeface="Calibri" panose="020F0502020204030204" pitchFamily="34" charset="0"/>
                <a:cs typeface="Calibri" panose="020F0502020204030204" pitchFamily="34" charset="0"/>
              </a:rPr>
              <a:t> </a:t>
            </a:r>
            <a:r>
              <a:rPr lang="en-US" sz="1600" dirty="0">
                <a:solidFill>
                  <a:srgbClr val="1D2228"/>
                </a:solidFill>
                <a:latin typeface="Calibri" panose="020F0502020204030204" pitchFamily="34" charset="0"/>
                <a:cs typeface="Calibri" panose="020F0502020204030204" pitchFamily="34" charset="0"/>
              </a:rPr>
              <a:t>to visit with the pitcher, but the second time (Minor Division: third time) out, the player must be removed as a pitcher</a:t>
            </a:r>
          </a:p>
          <a:p>
            <a:pPr algn="l"/>
            <a:r>
              <a:rPr lang="en-US" sz="1600" dirty="0">
                <a:solidFill>
                  <a:srgbClr val="1D2228"/>
                </a:solidFill>
                <a:latin typeface="Calibri" panose="020F0502020204030204" pitchFamily="34" charset="0"/>
                <a:cs typeface="Calibri" panose="020F0502020204030204" pitchFamily="34" charset="0"/>
              </a:rPr>
              <a:t>(b) - </a:t>
            </a:r>
            <a:r>
              <a:rPr lang="en-US" sz="1600" i="1" u="sng" dirty="0">
                <a:solidFill>
                  <a:srgbClr val="1D2228"/>
                </a:solidFill>
                <a:latin typeface="Calibri" panose="020F0502020204030204" pitchFamily="34" charset="0"/>
                <a:cs typeface="Calibri" panose="020F0502020204030204" pitchFamily="34" charset="0"/>
              </a:rPr>
              <a:t>twice (Minor Division: three times) in one game</a:t>
            </a:r>
            <a:r>
              <a:rPr lang="en-US" sz="1600" i="1" dirty="0">
                <a:solidFill>
                  <a:srgbClr val="1D2228"/>
                </a:solidFill>
                <a:latin typeface="Calibri" panose="020F0502020204030204" pitchFamily="34" charset="0"/>
                <a:cs typeface="Calibri" panose="020F0502020204030204" pitchFamily="34" charset="0"/>
              </a:rPr>
              <a:t> </a:t>
            </a:r>
            <a:r>
              <a:rPr lang="en-US" sz="1600" dirty="0">
                <a:solidFill>
                  <a:srgbClr val="1D2228"/>
                </a:solidFill>
                <a:latin typeface="Calibri" panose="020F0502020204030204" pitchFamily="34" charset="0"/>
                <a:cs typeface="Calibri" panose="020F0502020204030204" pitchFamily="34" charset="0"/>
              </a:rPr>
              <a:t>to visit with the pitcher, but the third time (Minor Division: fourth time) out, the player must be removed as a pitcher</a:t>
            </a:r>
          </a:p>
          <a:p>
            <a:pPr algn="l"/>
            <a:r>
              <a:rPr lang="en-US" sz="1600" dirty="0">
                <a:solidFill>
                  <a:srgbClr val="1D2228"/>
                </a:solidFill>
                <a:latin typeface="Calibri" panose="020F0502020204030204" pitchFamily="34" charset="0"/>
                <a:cs typeface="Calibri" panose="020F0502020204030204" pitchFamily="34" charset="0"/>
              </a:rPr>
              <a:t>Note: A pitcher moving to a different position and returning as the pitcher of record shall retain the number of visits from their previous appearance as pitcher</a:t>
            </a:r>
          </a:p>
          <a:p>
            <a:pPr algn="l"/>
            <a:r>
              <a:rPr lang="en-US" sz="1600" dirty="0">
                <a:solidFill>
                  <a:srgbClr val="1D2228"/>
                </a:solidFill>
                <a:latin typeface="Calibri" panose="020F0502020204030204" pitchFamily="34" charset="0"/>
                <a:cs typeface="Calibri" panose="020F0502020204030204" pitchFamily="34" charset="0"/>
              </a:rPr>
              <a:t>(c) - A manager or coach may confer with any other player(s), including the catcher, during the visit with the pitcher. </a:t>
            </a:r>
            <a:r>
              <a:rPr lang="en-US" sz="1600" i="1" u="sng" dirty="0">
                <a:solidFill>
                  <a:srgbClr val="1D2228"/>
                </a:solidFill>
                <a:latin typeface="Calibri" panose="020F0502020204030204" pitchFamily="34" charset="0"/>
                <a:cs typeface="Calibri" panose="020F0502020204030204" pitchFamily="34" charset="0"/>
              </a:rPr>
              <a:t>A manager or coach who is granted a time out to talk to any defensive player will be charged with a visit to the pitcher</a:t>
            </a:r>
          </a:p>
          <a:p>
            <a:pPr algn="l"/>
            <a:endParaRPr lang="en-US" sz="1600" b="1" i="1" dirty="0">
              <a:solidFill>
                <a:srgbClr val="1D2228"/>
              </a:solidFill>
              <a:latin typeface="Calibri" panose="020F0502020204030204" pitchFamily="34" charset="0"/>
              <a:cs typeface="Calibri" panose="020F0502020204030204" pitchFamily="34" charset="0"/>
            </a:endParaRPr>
          </a:p>
          <a:p>
            <a:pPr algn="l"/>
            <a:r>
              <a:rPr lang="en-US" sz="1600" b="1" i="1" dirty="0">
                <a:solidFill>
                  <a:srgbClr val="1D2228"/>
                </a:solidFill>
                <a:latin typeface="Calibri" panose="020F0502020204030204" pitchFamily="34" charset="0"/>
                <a:cs typeface="Calibri" panose="020F0502020204030204" pitchFamily="34" charset="0"/>
              </a:rPr>
              <a:t>At times, managers will call a catcher over to the dugout in an effort to avoid being charged a conference. This is not allowed and additional visits must be charged to the pitcher</a:t>
            </a:r>
          </a:p>
          <a:p>
            <a:pPr algn="l"/>
            <a:endParaRPr lang="en-US" sz="1600" b="1" i="1" dirty="0">
              <a:solidFill>
                <a:srgbClr val="1D2228"/>
              </a:solidFill>
              <a:latin typeface="Calibri" panose="020F0502020204030204" pitchFamily="34" charset="0"/>
              <a:cs typeface="Calibri" panose="020F0502020204030204" pitchFamily="34" charset="0"/>
            </a:endParaRPr>
          </a:p>
          <a:p>
            <a:pPr algn="l"/>
            <a:r>
              <a:rPr lang="en-US" sz="1600" b="1" i="1" dirty="0">
                <a:solidFill>
                  <a:srgbClr val="1D2228"/>
                </a:solidFill>
                <a:latin typeface="Calibri" panose="020F0502020204030204" pitchFamily="34" charset="0"/>
                <a:cs typeface="Calibri" panose="020F0502020204030204" pitchFamily="34" charset="0"/>
              </a:rPr>
              <a:t>Approved Ruling 1:</a:t>
            </a:r>
            <a:r>
              <a:rPr lang="en-US" sz="1600" dirty="0">
                <a:solidFill>
                  <a:srgbClr val="1D2228"/>
                </a:solidFill>
                <a:latin typeface="Calibri" panose="020F0502020204030204" pitchFamily="34" charset="0"/>
                <a:cs typeface="Calibri" panose="020F0502020204030204" pitchFamily="34" charset="0"/>
              </a:rPr>
              <a:t> </a:t>
            </a:r>
            <a:r>
              <a:rPr lang="en-US" sz="1600" i="1" dirty="0">
                <a:solidFill>
                  <a:srgbClr val="1D2228"/>
                </a:solidFill>
                <a:latin typeface="Calibri" panose="020F0502020204030204" pitchFamily="34" charset="0"/>
                <a:cs typeface="Calibri" panose="020F0502020204030204" pitchFamily="34" charset="0"/>
              </a:rPr>
              <a:t>When a manager requests timeout to make a pitching change, it shall not be considered a visit to the pitcher </a:t>
            </a:r>
            <a:r>
              <a:rPr lang="en-US" sz="1600" b="1" i="1" u="sng" dirty="0">
                <a:solidFill>
                  <a:srgbClr val="1D2228"/>
                </a:solidFill>
                <a:latin typeface="Calibri" panose="020F0502020204030204" pitchFamily="34" charset="0"/>
                <a:cs typeface="Calibri" panose="020F0502020204030204" pitchFamily="34" charset="0"/>
              </a:rPr>
              <a:t>provided the manager makes the pitching substitution prior to speaking to any defensive player.</a:t>
            </a:r>
            <a:r>
              <a:rPr lang="en-US" sz="1600" i="1" dirty="0">
                <a:solidFill>
                  <a:srgbClr val="1D2228"/>
                </a:solidFill>
                <a:latin typeface="Calibri" panose="020F0502020204030204" pitchFamily="34" charset="0"/>
                <a:cs typeface="Calibri" panose="020F0502020204030204" pitchFamily="34" charset="0"/>
              </a:rPr>
              <a:t> Intermediate (50-70) Division/Junior/Senior: This applies when a pitcher moves to another position and returns as a pitcher later in the same game</a:t>
            </a:r>
          </a:p>
          <a:p>
            <a:pPr algn="l">
              <a:lnSpc>
                <a:spcPts val="500"/>
              </a:lnSpc>
            </a:pPr>
            <a:endParaRPr lang="en-US" sz="1600" b="1" i="1" dirty="0">
              <a:solidFill>
                <a:srgbClr val="1D2228"/>
              </a:solidFill>
              <a:latin typeface="Calibri" panose="020F0502020204030204" pitchFamily="34" charset="0"/>
              <a:cs typeface="Calibri" panose="020F0502020204030204" pitchFamily="34" charset="0"/>
            </a:endParaRPr>
          </a:p>
          <a:p>
            <a:pPr algn="l"/>
            <a:r>
              <a:rPr lang="en-US" sz="1600" b="1" i="1" dirty="0">
                <a:solidFill>
                  <a:srgbClr val="1D2228"/>
                </a:solidFill>
                <a:latin typeface="Calibri" panose="020F0502020204030204" pitchFamily="34" charset="0"/>
                <a:cs typeface="Calibri" panose="020F0502020204030204" pitchFamily="34" charset="0"/>
              </a:rPr>
              <a:t>Approved Ruling 2:</a:t>
            </a:r>
            <a:r>
              <a:rPr lang="en-US" sz="1600" dirty="0">
                <a:solidFill>
                  <a:srgbClr val="1D2228"/>
                </a:solidFill>
                <a:latin typeface="Calibri" panose="020F0502020204030204" pitchFamily="34" charset="0"/>
                <a:cs typeface="Calibri" panose="020F0502020204030204" pitchFamily="34" charset="0"/>
              </a:rPr>
              <a:t> A conference with the pitcher or any other fielder to evaluate the player’s condition after an injury shall not be considered a visit for the purposes of this rule. The manager or coach should advise the umpire of such a conference, and the umpire should monitor the conference</a:t>
            </a:r>
          </a:p>
          <a:p>
            <a:pPr algn="l"/>
            <a:endParaRPr lang="en-US" sz="1600" dirty="0">
              <a:solidFill>
                <a:srgbClr val="1D2228"/>
              </a:solidFill>
              <a:latin typeface="Calibri" panose="020F0502020204030204" pitchFamily="34" charset="0"/>
              <a:cs typeface="Calibri" panose="020F0502020204030204" pitchFamily="34" charset="0"/>
            </a:endParaRPr>
          </a:p>
          <a:p>
            <a:pPr algn="l"/>
            <a:r>
              <a:rPr lang="en-US" sz="1600" b="1" dirty="0">
                <a:solidFill>
                  <a:srgbClr val="1D2228"/>
                </a:solidFill>
                <a:latin typeface="Calibri" panose="020F0502020204030204" pitchFamily="34" charset="0"/>
                <a:cs typeface="Calibri" panose="020F0502020204030204" pitchFamily="34" charset="0"/>
              </a:rPr>
              <a:t>Rule 5.10(d) Note:</a:t>
            </a:r>
            <a:r>
              <a:rPr lang="en-US" sz="1600" dirty="0">
                <a:solidFill>
                  <a:srgbClr val="1D2228"/>
                </a:solidFill>
                <a:latin typeface="Calibri" panose="020F0502020204030204" pitchFamily="34" charset="0"/>
                <a:cs typeface="Calibri" panose="020F0502020204030204" pitchFamily="34" charset="0"/>
              </a:rPr>
              <a:t> Only one offensive timeout, for the purpose of a visit or conference, will be permitted each inning</a:t>
            </a:r>
          </a:p>
        </p:txBody>
      </p:sp>
      <p:sp>
        <p:nvSpPr>
          <p:cNvPr id="2" name="Slide Number Placeholder 1">
            <a:extLst>
              <a:ext uri="{FF2B5EF4-FFF2-40B4-BE49-F238E27FC236}">
                <a16:creationId xmlns:a16="http://schemas.microsoft.com/office/drawing/2014/main" id="{FBB5D1D1-AEA2-4159-B6E4-BD97E15FF6D1}"/>
              </a:ext>
            </a:extLst>
          </p:cNvPr>
          <p:cNvSpPr>
            <a:spLocks noGrp="1"/>
          </p:cNvSpPr>
          <p:nvPr>
            <p:ph type="sldNum" sz="quarter" idx="12"/>
          </p:nvPr>
        </p:nvSpPr>
        <p:spPr/>
        <p:txBody>
          <a:bodyPr/>
          <a:lstStyle/>
          <a:p>
            <a:pPr>
              <a:defRPr/>
            </a:pPr>
            <a:fld id="{8DF924FF-446F-4E20-9235-672FAB9C702C}" type="slidenum">
              <a:rPr lang="en-US" smtClean="0"/>
              <a:pPr>
                <a:defRPr/>
              </a:pPr>
              <a:t>20</a:t>
            </a:fld>
            <a:endParaRPr lang="en-US" dirty="0"/>
          </a:p>
        </p:txBody>
      </p:sp>
    </p:spTree>
    <p:extLst>
      <p:ext uri="{BB962C8B-B14F-4D97-AF65-F5344CB8AC3E}">
        <p14:creationId xmlns:p14="http://schemas.microsoft.com/office/powerpoint/2010/main" val="38790638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4294967295"/>
          </p:nvPr>
        </p:nvSpPr>
        <p:spPr>
          <a:xfrm>
            <a:off x="256032" y="137160"/>
            <a:ext cx="8641080" cy="6492240"/>
          </a:xfrm>
        </p:spPr>
        <p:txBody>
          <a:bodyPr/>
          <a:lstStyle/>
          <a:p>
            <a:pPr marL="0" indent="0" eaLnBrk="1" hangingPunct="1">
              <a:buNone/>
            </a:pPr>
            <a:r>
              <a:rPr lang="en-US" sz="1600" b="1" u="sng" dirty="0">
                <a:latin typeface="Calibri" panose="020F0502020204030204" pitchFamily="34" charset="0"/>
                <a:cs typeface="Calibri" panose="020F0502020204030204" pitchFamily="34" charset="0"/>
              </a:rPr>
              <a:t>Rule 9.00 - The Umpire</a:t>
            </a:r>
          </a:p>
          <a:p>
            <a:pPr marL="0" indent="0" algn="l">
              <a:buNone/>
            </a:pPr>
            <a:r>
              <a:rPr lang="en-US" sz="1600" b="0" i="0" dirty="0">
                <a:solidFill>
                  <a:srgbClr val="1D2228"/>
                </a:solidFill>
                <a:effectLst/>
                <a:latin typeface="Calibri" panose="020F0502020204030204" pitchFamily="34" charset="0"/>
                <a:cs typeface="Calibri" panose="020F0502020204030204" pitchFamily="34" charset="0"/>
              </a:rPr>
              <a:t>9.02 -</a:t>
            </a:r>
          </a:p>
          <a:p>
            <a:pPr marL="800100" lvl="1" indent="-342900">
              <a:buAutoNum type="alphaLcParenBoth"/>
            </a:pPr>
            <a:r>
              <a:rPr lang="en-US" sz="1600" b="0" i="0" dirty="0">
                <a:solidFill>
                  <a:srgbClr val="1D2228"/>
                </a:solidFill>
                <a:effectLst/>
                <a:latin typeface="Calibri" panose="020F0502020204030204" pitchFamily="34" charset="0"/>
                <a:cs typeface="Calibri" panose="020F0502020204030204" pitchFamily="34" charset="0"/>
              </a:rPr>
              <a:t>Any umpire’s decision which involves judgment, such as, but not limited to, whether a batted ball is fair or foul, whether a pitch is a strike or a ball, or whether a runner is safe or out, is final. No player, manager, coach, or substitute shall object to any such judgment decisions</a:t>
            </a:r>
          </a:p>
          <a:p>
            <a:pPr marL="800100" lvl="1" indent="-342900">
              <a:lnSpc>
                <a:spcPts val="1000"/>
              </a:lnSpc>
              <a:spcBef>
                <a:spcPts val="0"/>
              </a:spcBef>
              <a:buAutoNum type="alphaLcParenBoth"/>
            </a:pPr>
            <a:endParaRPr lang="en-US" sz="1600" b="0" i="0" dirty="0">
              <a:solidFill>
                <a:srgbClr val="1D2228"/>
              </a:solidFill>
              <a:effectLst/>
              <a:latin typeface="Calibri" panose="020F0502020204030204" pitchFamily="34" charset="0"/>
              <a:cs typeface="Calibri" panose="020F0502020204030204" pitchFamily="34" charset="0"/>
            </a:endParaRPr>
          </a:p>
          <a:p>
            <a:pPr marL="800100" lvl="1" indent="-342900">
              <a:buAutoNum type="alphaLcParenBoth"/>
            </a:pPr>
            <a:r>
              <a:rPr lang="en-US" sz="1600" b="0" i="0" dirty="0">
                <a:solidFill>
                  <a:srgbClr val="1D2228"/>
                </a:solidFill>
                <a:effectLst/>
                <a:latin typeface="Calibri" panose="020F0502020204030204" pitchFamily="34" charset="0"/>
                <a:cs typeface="Calibri" panose="020F0502020204030204" pitchFamily="34" charset="0"/>
              </a:rPr>
              <a:t>If there is reasonable doubt that any umpire’s decision may be in conflict with the rules, the manager may appeal the decision and ask that a correct ruling be made. Such appeal shall be made only to the umpire who made the protested decision</a:t>
            </a:r>
          </a:p>
          <a:p>
            <a:pPr marL="800100" lvl="1" indent="-342900">
              <a:lnSpc>
                <a:spcPts val="1000"/>
              </a:lnSpc>
              <a:spcBef>
                <a:spcPts val="0"/>
              </a:spcBef>
              <a:buAutoNum type="alphaLcParenBoth"/>
            </a:pPr>
            <a:endParaRPr lang="en-US" sz="1600" b="0" i="0" dirty="0">
              <a:solidFill>
                <a:srgbClr val="1D2228"/>
              </a:solidFill>
              <a:effectLst/>
              <a:latin typeface="Calibri" panose="020F0502020204030204" pitchFamily="34" charset="0"/>
              <a:cs typeface="Calibri" panose="020F0502020204030204" pitchFamily="34" charset="0"/>
            </a:endParaRPr>
          </a:p>
          <a:p>
            <a:pPr marL="800100" lvl="1" indent="-342900">
              <a:buAutoNum type="alphaLcParenBoth"/>
            </a:pPr>
            <a:r>
              <a:rPr lang="en-US" sz="1600" b="0" i="0" dirty="0">
                <a:solidFill>
                  <a:srgbClr val="1D2228"/>
                </a:solidFill>
                <a:effectLst/>
                <a:latin typeface="Calibri" panose="020F0502020204030204" pitchFamily="34" charset="0"/>
                <a:cs typeface="Calibri" panose="020F0502020204030204" pitchFamily="34" charset="0"/>
              </a:rPr>
              <a:t>If a decision is appealed, the umpire making the decision may ask another umpire for information before making a final decision. No umpire shall criticize, seek to reverse, or interfere with another umpire’s decision unless asked to do so by the umpire making it</a:t>
            </a:r>
          </a:p>
          <a:p>
            <a:pPr marL="800100" lvl="1" indent="-342900">
              <a:lnSpc>
                <a:spcPts val="1000"/>
              </a:lnSpc>
              <a:spcBef>
                <a:spcPts val="0"/>
              </a:spcBef>
              <a:buAutoNum type="alphaLcParenBoth"/>
            </a:pPr>
            <a:endParaRPr lang="en-US" sz="1600" b="0" i="0" dirty="0">
              <a:solidFill>
                <a:srgbClr val="1D2228"/>
              </a:solidFill>
              <a:effectLst/>
              <a:latin typeface="Calibri" panose="020F0502020204030204" pitchFamily="34" charset="0"/>
              <a:cs typeface="Calibri" panose="020F0502020204030204" pitchFamily="34" charset="0"/>
            </a:endParaRPr>
          </a:p>
          <a:p>
            <a:pPr marL="800100" lvl="1" indent="-342900">
              <a:buAutoNum type="alphaLcParenBoth"/>
            </a:pPr>
            <a:r>
              <a:rPr lang="en-US" sz="1600" b="0" i="0" dirty="0">
                <a:solidFill>
                  <a:srgbClr val="1D2228"/>
                </a:solidFill>
                <a:effectLst/>
                <a:latin typeface="Calibri" panose="020F0502020204030204" pitchFamily="34" charset="0"/>
                <a:cs typeface="Calibri" panose="020F0502020204030204" pitchFamily="34" charset="0"/>
              </a:rPr>
              <a:t>No umpire may be replaced during a game unless injured or ill</a:t>
            </a:r>
          </a:p>
          <a:p>
            <a:pPr marL="0" indent="0" eaLnBrk="1" hangingPunct="1">
              <a:buNone/>
            </a:pPr>
            <a:endParaRPr lang="en-US" sz="1600" dirty="0"/>
          </a:p>
        </p:txBody>
      </p:sp>
      <p:sp>
        <p:nvSpPr>
          <p:cNvPr id="3" name="Slide Number Placeholder 2">
            <a:extLst>
              <a:ext uri="{FF2B5EF4-FFF2-40B4-BE49-F238E27FC236}">
                <a16:creationId xmlns:a16="http://schemas.microsoft.com/office/drawing/2014/main" id="{83E90A3C-A795-31FC-6E58-A0E85D3F5B9C}"/>
              </a:ext>
            </a:extLst>
          </p:cNvPr>
          <p:cNvSpPr>
            <a:spLocks noGrp="1"/>
          </p:cNvSpPr>
          <p:nvPr>
            <p:ph type="sldNum" sz="quarter" idx="12"/>
          </p:nvPr>
        </p:nvSpPr>
        <p:spPr>
          <a:xfrm>
            <a:off x="6556248" y="6490932"/>
            <a:ext cx="2133600" cy="476250"/>
          </a:xfrm>
        </p:spPr>
        <p:txBody>
          <a:bodyPr/>
          <a:lstStyle/>
          <a:p>
            <a:pPr>
              <a:defRPr/>
            </a:pPr>
            <a:fld id="{841469D9-ED86-40E2-A427-9348B9428B9D}" type="slidenum">
              <a:rPr lang="en-US" smtClean="0"/>
              <a:pPr>
                <a:defRPr/>
              </a:pPr>
              <a:t>21</a:t>
            </a:fld>
            <a:endParaRPr lang="en-US" dirty="0"/>
          </a:p>
        </p:txBody>
      </p:sp>
    </p:spTree>
    <p:extLst>
      <p:ext uri="{BB962C8B-B14F-4D97-AF65-F5344CB8AC3E}">
        <p14:creationId xmlns:p14="http://schemas.microsoft.com/office/powerpoint/2010/main" val="11765094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30B77DF-6A29-123F-DF29-AAD59D54B85E}"/>
              </a:ext>
            </a:extLst>
          </p:cNvPr>
          <p:cNvSpPr txBox="1"/>
          <p:nvPr/>
        </p:nvSpPr>
        <p:spPr>
          <a:xfrm>
            <a:off x="253012" y="136524"/>
            <a:ext cx="8641080" cy="3175228"/>
          </a:xfrm>
          <a:prstGeom prst="rect">
            <a:avLst/>
          </a:prstGeom>
          <a:noFill/>
        </p:spPr>
        <p:txBody>
          <a:bodyPr wrap="square">
            <a:spAutoFit/>
          </a:bodyPr>
          <a:lstStyle/>
          <a:p>
            <a:pPr algn="l"/>
            <a:r>
              <a:rPr lang="en-US" sz="1600" b="1" i="0" u="sng" dirty="0">
                <a:solidFill>
                  <a:srgbClr val="1D2228"/>
                </a:solidFill>
                <a:effectLst/>
                <a:latin typeface="Calibri" panose="020F0502020204030204" pitchFamily="34" charset="0"/>
                <a:cs typeface="Calibri" panose="020F0502020204030204" pitchFamily="34" charset="0"/>
              </a:rPr>
              <a:t>Rule 4.00 - Starting and Ending the Game</a:t>
            </a:r>
          </a:p>
          <a:p>
            <a:pPr algn="l">
              <a:lnSpc>
                <a:spcPts val="1000"/>
              </a:lnSpc>
            </a:pPr>
            <a:endParaRPr lang="en-US" sz="1600" dirty="0">
              <a:solidFill>
                <a:srgbClr val="1D2228"/>
              </a:solidFill>
              <a:latin typeface="Calibri" panose="020F0502020204030204" pitchFamily="34" charset="0"/>
              <a:cs typeface="Calibri" panose="020F0502020204030204" pitchFamily="34" charset="0"/>
            </a:endParaRPr>
          </a:p>
          <a:p>
            <a:pPr algn="l"/>
            <a:r>
              <a:rPr lang="en-US" sz="1600" dirty="0">
                <a:solidFill>
                  <a:srgbClr val="1D2228"/>
                </a:solidFill>
                <a:latin typeface="Calibri" panose="020F0502020204030204" pitchFamily="34" charset="0"/>
                <a:cs typeface="Calibri" panose="020F0502020204030204" pitchFamily="34" charset="0"/>
              </a:rPr>
              <a:t>4.19 - Protesting a Game</a:t>
            </a:r>
          </a:p>
          <a:p>
            <a:pPr marL="742950" lvl="1" indent="-285750" algn="l">
              <a:buFont typeface="Arial" panose="020B0604020202020204" pitchFamily="34" charset="0"/>
              <a:buChar char="•"/>
            </a:pPr>
            <a:r>
              <a:rPr lang="en-US" sz="1600" dirty="0">
                <a:solidFill>
                  <a:srgbClr val="1D2228"/>
                </a:solidFill>
                <a:latin typeface="Calibri" panose="020F0502020204030204" pitchFamily="34" charset="0"/>
                <a:cs typeface="Calibri" panose="020F0502020204030204" pitchFamily="34" charset="0"/>
              </a:rPr>
              <a:t>Protests shall be considered only when:</a:t>
            </a:r>
          </a:p>
          <a:p>
            <a:pPr marL="1257300" lvl="2" indent="-342900" algn="l">
              <a:buFont typeface="+mj-lt"/>
              <a:buAutoNum type="arabicPeriod"/>
            </a:pPr>
            <a:r>
              <a:rPr lang="en-US" sz="1600" dirty="0">
                <a:solidFill>
                  <a:srgbClr val="1D2228"/>
                </a:solidFill>
                <a:latin typeface="Calibri" panose="020F0502020204030204" pitchFamily="34" charset="0"/>
                <a:cs typeface="Calibri" panose="020F0502020204030204" pitchFamily="34" charset="0"/>
              </a:rPr>
              <a:t>Based on the violation or interpretation of a playing rule</a:t>
            </a:r>
          </a:p>
          <a:p>
            <a:pPr marL="1257300" lvl="2" indent="-342900" algn="l">
              <a:buFont typeface="+mj-lt"/>
              <a:buAutoNum type="arabicPeriod"/>
            </a:pPr>
            <a:r>
              <a:rPr lang="en-US" sz="1600" dirty="0">
                <a:solidFill>
                  <a:srgbClr val="1D2228"/>
                </a:solidFill>
                <a:latin typeface="Calibri" panose="020F0502020204030204" pitchFamily="34" charset="0"/>
                <a:cs typeface="Calibri" panose="020F0502020204030204" pitchFamily="34" charset="0"/>
              </a:rPr>
              <a:t>Use of an ineligible pitcher</a:t>
            </a:r>
          </a:p>
          <a:p>
            <a:pPr marL="1257300" lvl="2" indent="-342900" algn="l">
              <a:buFont typeface="+mj-lt"/>
              <a:buAutoNum type="arabicPeriod"/>
            </a:pPr>
            <a:r>
              <a:rPr lang="en-US" sz="1600" dirty="0">
                <a:solidFill>
                  <a:srgbClr val="1D2228"/>
                </a:solidFill>
                <a:latin typeface="Calibri" panose="020F0502020204030204" pitchFamily="34" charset="0"/>
                <a:cs typeface="Calibri" panose="020F0502020204030204" pitchFamily="34" charset="0"/>
              </a:rPr>
              <a:t>Use of an ineligible player</a:t>
            </a:r>
          </a:p>
          <a:p>
            <a:pPr marL="800100" lvl="1" indent="-342900" algn="l">
              <a:buFont typeface="Wingdings" panose="05000000000000000000" pitchFamily="2" charset="2"/>
              <a:buChar char="Ø"/>
            </a:pPr>
            <a:r>
              <a:rPr lang="en-US" sz="1600" dirty="0">
                <a:solidFill>
                  <a:srgbClr val="1D2228"/>
                </a:solidFill>
                <a:latin typeface="Calibri" panose="020F0502020204030204" pitchFamily="34" charset="0"/>
                <a:cs typeface="Calibri" panose="020F0502020204030204" pitchFamily="34" charset="0"/>
              </a:rPr>
              <a:t>Protests lodged on 1 must be made before the next pitch or play</a:t>
            </a:r>
          </a:p>
          <a:p>
            <a:pPr marL="800100" lvl="1" indent="-342900" algn="l">
              <a:buFont typeface="Wingdings" panose="05000000000000000000" pitchFamily="2" charset="2"/>
              <a:buChar char="Ø"/>
            </a:pPr>
            <a:r>
              <a:rPr lang="en-US" sz="1600" dirty="0">
                <a:solidFill>
                  <a:srgbClr val="1D2228"/>
                </a:solidFill>
                <a:latin typeface="Calibri" panose="020F0502020204030204" pitchFamily="34" charset="0"/>
                <a:cs typeface="Calibri" panose="020F0502020204030204" pitchFamily="34" charset="0"/>
              </a:rPr>
              <a:t>Protests lodged on 2 or 3 must be made before the umpires leave the field at the end of the game</a:t>
            </a:r>
          </a:p>
          <a:p>
            <a:pPr marL="342900" indent="-342900" algn="l">
              <a:buFont typeface="Wingdings" panose="05000000000000000000" pitchFamily="2" charset="2"/>
              <a:buChar char="Ø"/>
            </a:pPr>
            <a:endParaRPr lang="en-US" sz="1600" dirty="0">
              <a:solidFill>
                <a:srgbClr val="1D2228"/>
              </a:solidFill>
              <a:latin typeface="Calibri" panose="020F0502020204030204" pitchFamily="34" charset="0"/>
              <a:cs typeface="Calibri" panose="020F0502020204030204" pitchFamily="34" charset="0"/>
            </a:endParaRPr>
          </a:p>
          <a:p>
            <a:pPr algn="l"/>
            <a:r>
              <a:rPr lang="en-US" sz="1600" b="1" i="1" u="sng" dirty="0">
                <a:solidFill>
                  <a:srgbClr val="1D2228"/>
                </a:solidFill>
                <a:latin typeface="Calibri" panose="020F0502020204030204" pitchFamily="34" charset="0"/>
                <a:cs typeface="Calibri" panose="020F0502020204030204" pitchFamily="34" charset="0"/>
              </a:rPr>
              <a:t>No protests shall be considered on a decision involving an umpire’s judgment</a:t>
            </a:r>
            <a:endParaRPr lang="en-US" sz="1600" i="1" dirty="0">
              <a:solidFill>
                <a:srgbClr val="1D2228"/>
              </a:solidFill>
              <a:latin typeface="Calibri" panose="020F0502020204030204" pitchFamily="34" charset="0"/>
              <a:cs typeface="Calibri" panose="020F0502020204030204" pitchFamily="34" charset="0"/>
            </a:endParaRPr>
          </a:p>
          <a:p>
            <a:pPr marL="342900" indent="-342900" algn="l">
              <a:buFont typeface="Arial" panose="020B0604020202020204" pitchFamily="34" charset="0"/>
              <a:buChar char="•"/>
            </a:pPr>
            <a:endParaRPr lang="en-US" sz="1600" b="1" i="1" u="sng" dirty="0">
              <a:solidFill>
                <a:srgbClr val="1D2228"/>
              </a:solidFill>
              <a:latin typeface="Calibri" panose="020F0502020204030204" pitchFamily="34" charset="0"/>
              <a:cs typeface="Calibri" panose="020F0502020204030204" pitchFamily="34" charset="0"/>
            </a:endParaRPr>
          </a:p>
        </p:txBody>
      </p:sp>
      <p:sp>
        <p:nvSpPr>
          <p:cNvPr id="2" name="Slide Number Placeholder 1">
            <a:extLst>
              <a:ext uri="{FF2B5EF4-FFF2-40B4-BE49-F238E27FC236}">
                <a16:creationId xmlns:a16="http://schemas.microsoft.com/office/drawing/2014/main" id="{D9B3CAEA-4545-BC00-4492-C19B68DD5CB3}"/>
              </a:ext>
            </a:extLst>
          </p:cNvPr>
          <p:cNvSpPr>
            <a:spLocks noGrp="1"/>
          </p:cNvSpPr>
          <p:nvPr>
            <p:ph type="sldNum" sz="quarter" idx="12"/>
          </p:nvPr>
        </p:nvSpPr>
        <p:spPr/>
        <p:txBody>
          <a:bodyPr/>
          <a:lstStyle/>
          <a:p>
            <a:pPr>
              <a:defRPr/>
            </a:pPr>
            <a:fld id="{8DF924FF-446F-4E20-9235-672FAB9C702C}" type="slidenum">
              <a:rPr lang="en-US" smtClean="0"/>
              <a:pPr>
                <a:defRPr/>
              </a:pPr>
              <a:t>22</a:t>
            </a:fld>
            <a:endParaRPr lang="en-US" dirty="0"/>
          </a:p>
        </p:txBody>
      </p:sp>
    </p:spTree>
    <p:extLst>
      <p:ext uri="{BB962C8B-B14F-4D97-AF65-F5344CB8AC3E}">
        <p14:creationId xmlns:p14="http://schemas.microsoft.com/office/powerpoint/2010/main" val="37115759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256032" y="137160"/>
            <a:ext cx="8641080" cy="6492240"/>
          </a:xfrm>
        </p:spPr>
        <p:txBody>
          <a:bodyPr/>
          <a:lstStyle/>
          <a:p>
            <a:pPr marL="0" indent="0">
              <a:buNone/>
            </a:pPr>
            <a:r>
              <a:rPr lang="en-US" sz="1600" u="sng" dirty="0">
                <a:latin typeface="Calibri" panose="020F0502020204030204" pitchFamily="34" charset="0"/>
                <a:cs typeface="Calibri" panose="020F0502020204030204" pitchFamily="34" charset="0"/>
              </a:rPr>
              <a:t>Common Myths</a:t>
            </a:r>
          </a:p>
          <a:p>
            <a:pPr>
              <a:buFont typeface="+mj-lt"/>
              <a:buAutoNum type="arabicPeriod"/>
            </a:pPr>
            <a:r>
              <a:rPr lang="en-US" sz="1600" b="0" dirty="0">
                <a:latin typeface="Calibri" panose="020F0502020204030204" pitchFamily="34" charset="0"/>
                <a:cs typeface="Calibri" panose="020F0502020204030204" pitchFamily="34" charset="0"/>
              </a:rPr>
              <a:t>Tie goes to the runner [6.05(i)]</a:t>
            </a:r>
          </a:p>
          <a:p>
            <a:pPr>
              <a:buFont typeface="+mj-lt"/>
              <a:buAutoNum type="arabicPeriod"/>
            </a:pPr>
            <a:r>
              <a:rPr lang="en-US" sz="1600" b="0" dirty="0">
                <a:latin typeface="Calibri" panose="020F0502020204030204" pitchFamily="34" charset="0"/>
                <a:cs typeface="Calibri" panose="020F0502020204030204" pitchFamily="34" charset="0"/>
              </a:rPr>
              <a:t>Batter’s hands are part of the bat [2.00 “Strike” &amp; 6.08(b)]</a:t>
            </a:r>
          </a:p>
          <a:p>
            <a:pPr>
              <a:buFont typeface="+mj-lt"/>
              <a:buAutoNum type="arabicPeriod"/>
            </a:pPr>
            <a:r>
              <a:rPr lang="en-US" sz="1600" b="0" dirty="0">
                <a:latin typeface="Calibri" panose="020F0502020204030204" pitchFamily="34" charset="0"/>
                <a:cs typeface="Calibri" panose="020F0502020204030204" pitchFamily="34" charset="0"/>
              </a:rPr>
              <a:t>Batter gets first base whenever they are hit by a pitch [2.00 “Strike”, 6.05(e) &amp; 6.08(b)]</a:t>
            </a:r>
          </a:p>
          <a:p>
            <a:pPr>
              <a:buFont typeface="+mj-lt"/>
              <a:buAutoNum type="arabicPeriod"/>
            </a:pPr>
            <a:r>
              <a:rPr lang="en-US" sz="1600" b="0" dirty="0">
                <a:latin typeface="Calibri" panose="020F0502020204030204" pitchFamily="34" charset="0"/>
                <a:cs typeface="Calibri" panose="020F0502020204030204" pitchFamily="34" charset="0"/>
              </a:rPr>
              <a:t>Batter is out if their foot touches the plate [6.03]</a:t>
            </a:r>
          </a:p>
          <a:p>
            <a:pPr>
              <a:buFont typeface="+mj-lt"/>
              <a:buAutoNum type="arabicPeriod"/>
            </a:pPr>
            <a:r>
              <a:rPr lang="en-US" sz="1600" b="0" dirty="0">
                <a:latin typeface="Calibri" panose="020F0502020204030204" pitchFamily="34" charset="0"/>
                <a:cs typeface="Calibri" panose="020F0502020204030204" pitchFamily="34" charset="0"/>
              </a:rPr>
              <a:t>The batter-runner is not allowed to overrun 1B on a BB [7.08(c) Exception Approved Ruling 1]</a:t>
            </a:r>
          </a:p>
          <a:p>
            <a:pPr>
              <a:buFont typeface="+mj-lt"/>
              <a:buAutoNum type="arabicPeriod"/>
            </a:pPr>
            <a:r>
              <a:rPr lang="en-US" sz="1600" b="0" dirty="0">
                <a:latin typeface="Calibri" panose="020F0502020204030204" pitchFamily="34" charset="0"/>
                <a:cs typeface="Calibri" panose="020F0502020204030204" pitchFamily="34" charset="0"/>
              </a:rPr>
              <a:t>The batter-runner must turn to their right after over-running 1B [7.08(j)]</a:t>
            </a:r>
          </a:p>
          <a:p>
            <a:pPr>
              <a:buFont typeface="+mj-lt"/>
              <a:buAutoNum type="arabicPeriod"/>
            </a:pPr>
            <a:r>
              <a:rPr lang="en-US" sz="1600" b="0" dirty="0">
                <a:latin typeface="Calibri" panose="020F0502020204030204" pitchFamily="34" charset="0"/>
                <a:cs typeface="Calibri" panose="020F0502020204030204" pitchFamily="34" charset="0"/>
              </a:rPr>
              <a:t>If a batted ball hits the plate first it is a foul ball [2.00 Fair Territory]</a:t>
            </a:r>
          </a:p>
          <a:p>
            <a:pPr>
              <a:buFont typeface="+mj-lt"/>
              <a:buAutoNum type="arabicPeriod"/>
            </a:pPr>
            <a:r>
              <a:rPr lang="en-US" sz="1600" b="0" dirty="0">
                <a:latin typeface="Calibri" panose="020F0502020204030204" pitchFamily="34" charset="0"/>
                <a:cs typeface="Calibri" panose="020F0502020204030204" pitchFamily="34" charset="0"/>
              </a:rPr>
              <a:t>A pitch that bounces cannot be hit or cannot be called a strike [2.00 In Flight]</a:t>
            </a:r>
          </a:p>
          <a:p>
            <a:pPr>
              <a:buFont typeface="+mj-lt"/>
              <a:buAutoNum type="arabicPeriod"/>
            </a:pPr>
            <a:r>
              <a:rPr lang="en-US" sz="1600" b="0" dirty="0">
                <a:latin typeface="Calibri" panose="020F0502020204030204" pitchFamily="34" charset="0"/>
                <a:cs typeface="Calibri" panose="020F0502020204030204" pitchFamily="34" charset="0"/>
              </a:rPr>
              <a:t>The batter cannot be called out for interference if they remain in the batter’s box [6.06(c)(1), (2) and (3)]</a:t>
            </a:r>
          </a:p>
          <a:p>
            <a:pPr>
              <a:buFont typeface="+mj-lt"/>
              <a:buAutoNum type="arabicPeriod"/>
            </a:pPr>
            <a:r>
              <a:rPr lang="en-US" sz="1600" b="0" dirty="0">
                <a:latin typeface="Calibri" panose="020F0502020204030204" pitchFamily="34" charset="0"/>
                <a:cs typeface="Calibri" panose="020F0502020204030204" pitchFamily="34" charset="0"/>
              </a:rPr>
              <a:t>The batter who batted out of order is the player declared out [6.07]</a:t>
            </a:r>
          </a:p>
          <a:p>
            <a:endParaRPr lang="en-US" sz="1600" b="0" dirty="0">
              <a:latin typeface="Calibri" panose="020F0502020204030204" pitchFamily="34" charset="0"/>
              <a:cs typeface="Calibri" panose="020F0502020204030204" pitchFamily="34" charset="0"/>
            </a:endParaRPr>
          </a:p>
          <a:p>
            <a:pPr algn="ctr">
              <a:buFontTx/>
              <a:buNone/>
            </a:pPr>
            <a:r>
              <a:rPr lang="en-US" sz="3200" b="0" dirty="0">
                <a:latin typeface="Calibri" panose="020F0502020204030204" pitchFamily="34" charset="0"/>
                <a:cs typeface="Calibri" panose="020F0502020204030204" pitchFamily="34" charset="0"/>
              </a:rPr>
              <a:t>ALL OF THE ABOVE STATEMENTS ARE FALSE!</a:t>
            </a:r>
          </a:p>
          <a:p>
            <a:endParaRPr lang="en-US" sz="1800" b="0" dirty="0"/>
          </a:p>
        </p:txBody>
      </p:sp>
      <p:sp>
        <p:nvSpPr>
          <p:cNvPr id="3" name="Slide Number Placeholder 2">
            <a:extLst>
              <a:ext uri="{FF2B5EF4-FFF2-40B4-BE49-F238E27FC236}">
                <a16:creationId xmlns:a16="http://schemas.microsoft.com/office/drawing/2014/main" id="{5BE2B7ED-4BD6-63DD-660C-039C635CAD0D}"/>
              </a:ext>
            </a:extLst>
          </p:cNvPr>
          <p:cNvSpPr>
            <a:spLocks noGrp="1"/>
          </p:cNvSpPr>
          <p:nvPr>
            <p:ph type="sldNum" sz="quarter" idx="12"/>
          </p:nvPr>
        </p:nvSpPr>
        <p:spPr/>
        <p:txBody>
          <a:bodyPr/>
          <a:lstStyle/>
          <a:p>
            <a:pPr>
              <a:defRPr/>
            </a:pPr>
            <a:fld id="{8DF924FF-446F-4E20-9235-672FAB9C702C}" type="slidenum">
              <a:rPr lang="en-US" smtClean="0"/>
              <a:pPr>
                <a:defRPr/>
              </a:pPr>
              <a:t>23</a:t>
            </a:fld>
            <a:endParaRPr lang="en-US" dirty="0"/>
          </a:p>
        </p:txBody>
      </p:sp>
    </p:spTree>
    <p:extLst>
      <p:ext uri="{BB962C8B-B14F-4D97-AF65-F5344CB8AC3E}">
        <p14:creationId xmlns:p14="http://schemas.microsoft.com/office/powerpoint/2010/main" val="30887337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p:cNvSpPr>
            <a:spLocks noGrp="1"/>
          </p:cNvSpPr>
          <p:nvPr>
            <p:ph idx="4294967295"/>
          </p:nvPr>
        </p:nvSpPr>
        <p:spPr>
          <a:xfrm>
            <a:off x="256032" y="137160"/>
            <a:ext cx="8641080" cy="6492240"/>
          </a:xfrm>
        </p:spPr>
        <p:txBody>
          <a:bodyPr/>
          <a:lstStyle/>
          <a:p>
            <a:pPr marL="0" indent="0" eaLnBrk="1" hangingPunct="1">
              <a:lnSpc>
                <a:spcPct val="90000"/>
              </a:lnSpc>
              <a:buNone/>
            </a:pPr>
            <a:r>
              <a:rPr lang="en-US" sz="1600" b="1" u="sng" dirty="0">
                <a:latin typeface="Calibri" panose="020F0502020204030204" pitchFamily="34" charset="0"/>
                <a:cs typeface="Calibri" panose="020F0502020204030204" pitchFamily="34" charset="0"/>
              </a:rPr>
              <a:t>Rule 2.00 – Definition of Terms</a:t>
            </a:r>
          </a:p>
          <a:p>
            <a:pPr marL="0" indent="0">
              <a:lnSpc>
                <a:spcPts val="500"/>
              </a:lnSpc>
              <a:spcBef>
                <a:spcPts val="0"/>
              </a:spcBef>
              <a:buNone/>
            </a:pPr>
            <a:endParaRPr lang="en-US" sz="1600" dirty="0">
              <a:latin typeface="Calibri" panose="020F0502020204030204" pitchFamily="34" charset="0"/>
              <a:cs typeface="Calibri" panose="020F0502020204030204" pitchFamily="34" charset="0"/>
            </a:endParaRPr>
          </a:p>
          <a:p>
            <a:r>
              <a:rPr lang="en-US" sz="1600" dirty="0">
                <a:latin typeface="Calibri" panose="020F0502020204030204" pitchFamily="34" charset="0"/>
                <a:cs typeface="Calibri" panose="020F0502020204030204" pitchFamily="34" charset="0"/>
              </a:rPr>
              <a:t>Bunt – In baseball the mere holding of the bat in the strike zone is not an attempted bunt</a:t>
            </a:r>
          </a:p>
          <a:p>
            <a:pPr marL="0" indent="0">
              <a:buNone/>
            </a:pPr>
            <a:r>
              <a:rPr lang="en-US" sz="1600" b="1" i="1" dirty="0">
                <a:latin typeface="Calibri" panose="020F0502020204030204" pitchFamily="34" charset="0"/>
                <a:cs typeface="Calibri" panose="020F0502020204030204" pitchFamily="34" charset="0"/>
              </a:rPr>
              <a:t>Approved ruling:</a:t>
            </a:r>
            <a:r>
              <a:rPr lang="en-US" sz="1600" dirty="0">
                <a:latin typeface="Calibri" panose="020F0502020204030204" pitchFamily="34" charset="0"/>
                <a:cs typeface="Calibri" panose="020F0502020204030204" pitchFamily="34" charset="0"/>
              </a:rPr>
              <a:t> if no attempt is made to make contact with the ball outside the strike zone while in the bunting stance it shall be called a ball.  The batter must offer at the pitch for it to be a strike</a:t>
            </a:r>
          </a:p>
          <a:p>
            <a:pPr marL="0" indent="0">
              <a:lnSpc>
                <a:spcPts val="1000"/>
              </a:lnSpc>
              <a:spcBef>
                <a:spcPts val="0"/>
              </a:spcBef>
              <a:buNone/>
            </a:pPr>
            <a:endParaRPr lang="en-US" sz="1600" dirty="0">
              <a:latin typeface="Calibri" panose="020F0502020204030204" pitchFamily="34" charset="0"/>
              <a:cs typeface="Calibri" panose="020F0502020204030204" pitchFamily="34" charset="0"/>
            </a:endParaRPr>
          </a:p>
          <a:p>
            <a:r>
              <a:rPr lang="en-US" sz="1600" dirty="0">
                <a:latin typeface="Calibri" panose="020F0502020204030204" pitchFamily="34" charset="0"/>
                <a:cs typeface="Calibri" panose="020F0502020204030204" pitchFamily="34" charset="0"/>
              </a:rPr>
              <a:t>Fair / Foul Ball - The foul lines and bases (including home plate) are in fair territory</a:t>
            </a:r>
          </a:p>
          <a:p>
            <a:pPr marL="0" indent="0">
              <a:buNone/>
            </a:pPr>
            <a:r>
              <a:rPr lang="en-US" sz="1600" dirty="0">
                <a:latin typeface="Calibri" panose="020F0502020204030204" pitchFamily="34" charset="0"/>
                <a:cs typeface="Calibri" panose="020F0502020204030204" pitchFamily="34" charset="0"/>
              </a:rPr>
              <a:t>Note:  A fair or foul ball </a:t>
            </a:r>
            <a:r>
              <a:rPr lang="en-US" sz="1600" u="sng" dirty="0">
                <a:latin typeface="Calibri" panose="020F0502020204030204" pitchFamily="34" charset="0"/>
                <a:cs typeface="Calibri" panose="020F0502020204030204" pitchFamily="34" charset="0"/>
              </a:rPr>
              <a:t>shall be judged by the relative position of the ball and the foul line</a:t>
            </a:r>
            <a:r>
              <a:rPr lang="en-US" sz="1600" dirty="0">
                <a:latin typeface="Calibri" panose="020F0502020204030204" pitchFamily="34" charset="0"/>
                <a:cs typeface="Calibri" panose="020F0502020204030204" pitchFamily="34" charset="0"/>
              </a:rPr>
              <a:t>, including the foul pole, and </a:t>
            </a:r>
            <a:r>
              <a:rPr lang="en-US" sz="1600" u="sng" dirty="0">
                <a:latin typeface="Calibri" panose="020F0502020204030204" pitchFamily="34" charset="0"/>
                <a:cs typeface="Calibri" panose="020F0502020204030204" pitchFamily="34" charset="0"/>
              </a:rPr>
              <a:t>not as to whether the fielder is in fair or foul territory</a:t>
            </a:r>
            <a:r>
              <a:rPr lang="en-US" sz="1600" dirty="0">
                <a:latin typeface="Calibri" panose="020F0502020204030204" pitchFamily="34" charset="0"/>
                <a:cs typeface="Calibri" panose="020F0502020204030204" pitchFamily="34" charset="0"/>
              </a:rPr>
              <a:t>, at the time that fielder touches the ball.</a:t>
            </a:r>
          </a:p>
          <a:p>
            <a:pPr marL="0" indent="0" eaLnBrk="1" hangingPunct="1">
              <a:lnSpc>
                <a:spcPts val="1000"/>
              </a:lnSpc>
              <a:spcBef>
                <a:spcPts val="0"/>
              </a:spcBef>
              <a:buNone/>
            </a:pPr>
            <a:endParaRPr lang="en-US" sz="1600" u="sng" dirty="0">
              <a:latin typeface="Calibri" panose="020F0502020204030204" pitchFamily="34" charset="0"/>
              <a:cs typeface="Calibri" panose="020F0502020204030204" pitchFamily="34" charset="0"/>
            </a:endParaRPr>
          </a:p>
          <a:p>
            <a:pPr eaLnBrk="1" hangingPunct="1">
              <a:lnSpc>
                <a:spcPct val="90000"/>
              </a:lnSpc>
            </a:pPr>
            <a:r>
              <a:rPr lang="en-US" sz="1600" u="sng" dirty="0">
                <a:latin typeface="Calibri" panose="020F0502020204030204" pitchFamily="34" charset="0"/>
                <a:cs typeface="Calibri" panose="020F0502020204030204" pitchFamily="34" charset="0"/>
              </a:rPr>
              <a:t>Infield Fly </a:t>
            </a:r>
          </a:p>
          <a:p>
            <a:pPr lvl="1" eaLnBrk="1" hangingPunct="1">
              <a:lnSpc>
                <a:spcPct val="90000"/>
              </a:lnSpc>
              <a:buFont typeface="+mj-lt"/>
              <a:buAutoNum type="arabicPeriod"/>
            </a:pPr>
            <a:r>
              <a:rPr lang="en-US" sz="1600" dirty="0">
                <a:latin typeface="Calibri" panose="020F0502020204030204" pitchFamily="34" charset="0"/>
                <a:cs typeface="Calibri" panose="020F0502020204030204" pitchFamily="34" charset="0"/>
              </a:rPr>
              <a:t>Fair fly ball (not a line drive or bunt)</a:t>
            </a:r>
          </a:p>
          <a:p>
            <a:pPr lvl="1" eaLnBrk="1" hangingPunct="1">
              <a:lnSpc>
                <a:spcPct val="90000"/>
              </a:lnSpc>
              <a:buFont typeface="+mj-lt"/>
              <a:buAutoNum type="arabicPeriod"/>
            </a:pPr>
            <a:r>
              <a:rPr lang="en-US" sz="1600" dirty="0">
                <a:latin typeface="Calibri" panose="020F0502020204030204" pitchFamily="34" charset="0"/>
                <a:cs typeface="Calibri" panose="020F0502020204030204" pitchFamily="34" charset="0"/>
              </a:rPr>
              <a:t>That can be caught by an infielder with “ordinary” effort</a:t>
            </a:r>
          </a:p>
          <a:p>
            <a:pPr lvl="1" eaLnBrk="1" hangingPunct="1">
              <a:lnSpc>
                <a:spcPct val="90000"/>
              </a:lnSpc>
              <a:buFont typeface="+mj-lt"/>
              <a:buAutoNum type="arabicPeriod"/>
            </a:pPr>
            <a:r>
              <a:rPr lang="en-US" sz="1600" dirty="0">
                <a:latin typeface="Calibri" panose="020F0502020204030204" pitchFamily="34" charset="0"/>
                <a:cs typeface="Calibri" panose="020F0502020204030204" pitchFamily="34" charset="0"/>
              </a:rPr>
              <a:t>When 1</a:t>
            </a:r>
            <a:r>
              <a:rPr lang="en-US" sz="1600" baseline="30000" dirty="0">
                <a:latin typeface="Calibri" panose="020F0502020204030204" pitchFamily="34" charset="0"/>
                <a:cs typeface="Calibri" panose="020F0502020204030204" pitchFamily="34" charset="0"/>
              </a:rPr>
              <a:t>st</a:t>
            </a:r>
            <a:r>
              <a:rPr lang="en-US" sz="1600" dirty="0">
                <a:latin typeface="Calibri" panose="020F0502020204030204" pitchFamily="34" charset="0"/>
                <a:cs typeface="Calibri" panose="020F0502020204030204" pitchFamily="34" charset="0"/>
              </a:rPr>
              <a:t> and 2</a:t>
            </a:r>
            <a:r>
              <a:rPr lang="en-US" sz="1600" baseline="30000" dirty="0">
                <a:latin typeface="Calibri" panose="020F0502020204030204" pitchFamily="34" charset="0"/>
                <a:cs typeface="Calibri" panose="020F0502020204030204" pitchFamily="34" charset="0"/>
              </a:rPr>
              <a:t>nd</a:t>
            </a:r>
            <a:r>
              <a:rPr lang="en-US" sz="1600" dirty="0">
                <a:latin typeface="Calibri" panose="020F0502020204030204" pitchFamily="34" charset="0"/>
                <a:cs typeface="Calibri" panose="020F0502020204030204" pitchFamily="34" charset="0"/>
              </a:rPr>
              <a:t> (or 1</a:t>
            </a:r>
            <a:r>
              <a:rPr lang="en-US" sz="1600" baseline="30000" dirty="0">
                <a:latin typeface="Calibri" panose="020F0502020204030204" pitchFamily="34" charset="0"/>
                <a:cs typeface="Calibri" panose="020F0502020204030204" pitchFamily="34" charset="0"/>
              </a:rPr>
              <a:t>st</a:t>
            </a:r>
            <a:r>
              <a:rPr lang="en-US" sz="1600" dirty="0">
                <a:latin typeface="Calibri" panose="020F0502020204030204" pitchFamily="34" charset="0"/>
                <a:cs typeface="Calibri" panose="020F0502020204030204" pitchFamily="34" charset="0"/>
              </a:rPr>
              <a:t>, 2</a:t>
            </a:r>
            <a:r>
              <a:rPr lang="en-US" sz="1600" baseline="30000" dirty="0">
                <a:latin typeface="Calibri" panose="020F0502020204030204" pitchFamily="34" charset="0"/>
                <a:cs typeface="Calibri" panose="020F0502020204030204" pitchFamily="34" charset="0"/>
              </a:rPr>
              <a:t>nd</a:t>
            </a:r>
            <a:r>
              <a:rPr lang="en-US" sz="1600" dirty="0">
                <a:latin typeface="Calibri" panose="020F0502020204030204" pitchFamily="34" charset="0"/>
                <a:cs typeface="Calibri" panose="020F0502020204030204" pitchFamily="34" charset="0"/>
              </a:rPr>
              <a:t>, and 3</a:t>
            </a:r>
            <a:r>
              <a:rPr lang="en-US" sz="1600" baseline="30000" dirty="0">
                <a:latin typeface="Calibri" panose="020F0502020204030204" pitchFamily="34" charset="0"/>
                <a:cs typeface="Calibri" panose="020F0502020204030204" pitchFamily="34" charset="0"/>
              </a:rPr>
              <a:t>rd</a:t>
            </a:r>
            <a:r>
              <a:rPr lang="en-US" sz="1600" dirty="0">
                <a:latin typeface="Calibri" panose="020F0502020204030204" pitchFamily="34" charset="0"/>
                <a:cs typeface="Calibri" panose="020F0502020204030204" pitchFamily="34" charset="0"/>
              </a:rPr>
              <a:t>) are occupied</a:t>
            </a:r>
          </a:p>
          <a:p>
            <a:pPr lvl="1" eaLnBrk="1" hangingPunct="1">
              <a:lnSpc>
                <a:spcPct val="90000"/>
              </a:lnSpc>
              <a:buFont typeface="+mj-lt"/>
              <a:buAutoNum type="arabicPeriod"/>
            </a:pPr>
            <a:r>
              <a:rPr lang="en-US" sz="1600" dirty="0">
                <a:latin typeface="Calibri" panose="020F0502020204030204" pitchFamily="34" charset="0"/>
                <a:cs typeface="Calibri" panose="020F0502020204030204" pitchFamily="34" charset="0"/>
              </a:rPr>
              <a:t>When there are less than 2 out</a:t>
            </a:r>
          </a:p>
          <a:p>
            <a:pPr marL="57150" indent="0" eaLnBrk="1" hangingPunct="1">
              <a:lnSpc>
                <a:spcPts val="500"/>
              </a:lnSpc>
              <a:spcBef>
                <a:spcPts val="0"/>
              </a:spcBef>
              <a:buNone/>
            </a:pPr>
            <a:endParaRPr lang="en-US" sz="1600" dirty="0">
              <a:latin typeface="Calibri" panose="020F0502020204030204" pitchFamily="34" charset="0"/>
              <a:cs typeface="Calibri" panose="020F0502020204030204" pitchFamily="34" charset="0"/>
            </a:endParaRPr>
          </a:p>
          <a:p>
            <a:pPr marL="57150" indent="0" eaLnBrk="1" hangingPunct="1">
              <a:lnSpc>
                <a:spcPct val="90000"/>
              </a:lnSpc>
              <a:buNone/>
            </a:pPr>
            <a:r>
              <a:rPr lang="en-US" sz="1600" dirty="0">
                <a:latin typeface="Calibri" panose="020F0502020204030204" pitchFamily="34" charset="0"/>
                <a:cs typeface="Calibri" panose="020F0502020204030204" pitchFamily="34" charset="0"/>
              </a:rPr>
              <a:t>Notes &amp; Clarifications</a:t>
            </a:r>
          </a:p>
          <a:p>
            <a:pPr lvl="1" eaLnBrk="1" hangingPunct="1">
              <a:lnSpc>
                <a:spcPct val="90000"/>
              </a:lnSpc>
            </a:pPr>
            <a:r>
              <a:rPr lang="en-US" sz="1600" dirty="0">
                <a:latin typeface="Calibri" panose="020F0502020204030204" pitchFamily="34" charset="0"/>
                <a:cs typeface="Calibri" panose="020F0502020204030204" pitchFamily="34" charset="0"/>
              </a:rPr>
              <a:t>If a declared infield fly is allowed to fall to the ground untouched and bounces foul and remains foul before passing 1</a:t>
            </a:r>
            <a:r>
              <a:rPr lang="en-US" sz="1600" baseline="30000" dirty="0">
                <a:latin typeface="Calibri" panose="020F0502020204030204" pitchFamily="34" charset="0"/>
                <a:cs typeface="Calibri" panose="020F0502020204030204" pitchFamily="34" charset="0"/>
              </a:rPr>
              <a:t>st</a:t>
            </a:r>
            <a:r>
              <a:rPr lang="en-US" sz="1600" dirty="0">
                <a:latin typeface="Calibri" panose="020F0502020204030204" pitchFamily="34" charset="0"/>
                <a:cs typeface="Calibri" panose="020F0502020204030204" pitchFamily="34" charset="0"/>
              </a:rPr>
              <a:t> or 3</a:t>
            </a:r>
            <a:r>
              <a:rPr lang="en-US" sz="1600" baseline="30000" dirty="0">
                <a:latin typeface="Calibri" panose="020F0502020204030204" pitchFamily="34" charset="0"/>
                <a:cs typeface="Calibri" panose="020F0502020204030204" pitchFamily="34" charset="0"/>
              </a:rPr>
              <a:t>rd</a:t>
            </a:r>
            <a:r>
              <a:rPr lang="en-US" sz="1600" dirty="0">
                <a:latin typeface="Calibri" panose="020F0502020204030204" pitchFamily="34" charset="0"/>
                <a:cs typeface="Calibri" panose="020F0502020204030204" pitchFamily="34" charset="0"/>
              </a:rPr>
              <a:t> base, it is a foul ball</a:t>
            </a:r>
          </a:p>
          <a:p>
            <a:pPr lvl="1" eaLnBrk="1" hangingPunct="1">
              <a:lnSpc>
                <a:spcPct val="90000"/>
              </a:lnSpc>
            </a:pPr>
            <a:r>
              <a:rPr lang="en-US" sz="1600" dirty="0">
                <a:latin typeface="Calibri" panose="020F0502020204030204" pitchFamily="34" charset="0"/>
                <a:cs typeface="Calibri" panose="020F0502020204030204" pitchFamily="34" charset="0"/>
              </a:rPr>
              <a:t>If a declared infield fly falls untouched outside the baseline and bounces fair before passing 1</a:t>
            </a:r>
            <a:r>
              <a:rPr lang="en-US" sz="1600" baseline="30000" dirty="0">
                <a:latin typeface="Calibri" panose="020F0502020204030204" pitchFamily="34" charset="0"/>
                <a:cs typeface="Calibri" panose="020F0502020204030204" pitchFamily="34" charset="0"/>
              </a:rPr>
              <a:t>st</a:t>
            </a:r>
            <a:r>
              <a:rPr lang="en-US" sz="1600" dirty="0">
                <a:latin typeface="Calibri" panose="020F0502020204030204" pitchFamily="34" charset="0"/>
                <a:cs typeface="Calibri" panose="020F0502020204030204" pitchFamily="34" charset="0"/>
              </a:rPr>
              <a:t> or 3</a:t>
            </a:r>
            <a:r>
              <a:rPr lang="en-US" sz="1600" baseline="30000" dirty="0">
                <a:latin typeface="Calibri" panose="020F0502020204030204" pitchFamily="34" charset="0"/>
                <a:cs typeface="Calibri" panose="020F0502020204030204" pitchFamily="34" charset="0"/>
              </a:rPr>
              <a:t>rd</a:t>
            </a:r>
            <a:r>
              <a:rPr lang="en-US" sz="1600" dirty="0">
                <a:latin typeface="Calibri" panose="020F0502020204030204" pitchFamily="34" charset="0"/>
                <a:cs typeface="Calibri" panose="020F0502020204030204" pitchFamily="34" charset="0"/>
              </a:rPr>
              <a:t> base, it is an infield fly</a:t>
            </a:r>
            <a:endParaRPr lang="en-US" sz="1600" b="1" i="1" dirty="0">
              <a:latin typeface="Calibri" panose="020F0502020204030204" pitchFamily="34" charset="0"/>
              <a:cs typeface="Calibri" panose="020F0502020204030204" pitchFamily="34" charset="0"/>
            </a:endParaRPr>
          </a:p>
          <a:p>
            <a:pPr lvl="1" eaLnBrk="1" hangingPunct="1">
              <a:lnSpc>
                <a:spcPct val="90000"/>
              </a:lnSpc>
            </a:pPr>
            <a:r>
              <a:rPr lang="en-US" sz="1600" dirty="0">
                <a:latin typeface="Calibri" panose="020F0502020204030204" pitchFamily="34" charset="0"/>
                <a:cs typeface="Calibri" panose="020F0502020204030204" pitchFamily="34" charset="0"/>
              </a:rPr>
              <a:t>Any fielder (including pitcher, catcher or outfielders) can catch an infield fly</a:t>
            </a:r>
          </a:p>
          <a:p>
            <a:pPr lvl="1" eaLnBrk="1" hangingPunct="1">
              <a:lnSpc>
                <a:spcPct val="90000"/>
              </a:lnSpc>
            </a:pPr>
            <a:r>
              <a:rPr lang="en-US" sz="1600" dirty="0">
                <a:latin typeface="Calibri" panose="020F0502020204030204" pitchFamily="34" charset="0"/>
                <a:cs typeface="Calibri" panose="020F0502020204030204" pitchFamily="34" charset="0"/>
              </a:rPr>
              <a:t>The infield dirt and outfield grass do not form a boundary line</a:t>
            </a:r>
          </a:p>
          <a:p>
            <a:pPr lvl="1" eaLnBrk="1" hangingPunct="1">
              <a:lnSpc>
                <a:spcPct val="90000"/>
              </a:lnSpc>
            </a:pPr>
            <a:r>
              <a:rPr lang="en-US" sz="1600" dirty="0">
                <a:latin typeface="Calibri" panose="020F0502020204030204" pitchFamily="34" charset="0"/>
                <a:cs typeface="Calibri" panose="020F0502020204030204" pitchFamily="34" charset="0"/>
              </a:rPr>
              <a:t>If the umpires forget to call an infield fly, the situation must be corrected.  Do not allow the defense to get a double play.  Make the belated call and get the situation corrected</a:t>
            </a:r>
          </a:p>
        </p:txBody>
      </p:sp>
      <p:sp>
        <p:nvSpPr>
          <p:cNvPr id="3" name="Slide Number Placeholder 2">
            <a:extLst>
              <a:ext uri="{FF2B5EF4-FFF2-40B4-BE49-F238E27FC236}">
                <a16:creationId xmlns:a16="http://schemas.microsoft.com/office/drawing/2014/main" id="{2D56DD52-4A71-CAFD-BBFE-47FA3974CEF4}"/>
              </a:ext>
            </a:extLst>
          </p:cNvPr>
          <p:cNvSpPr>
            <a:spLocks noGrp="1"/>
          </p:cNvSpPr>
          <p:nvPr>
            <p:ph type="sldNum" sz="quarter" idx="12"/>
          </p:nvPr>
        </p:nvSpPr>
        <p:spPr>
          <a:xfrm>
            <a:off x="6556248" y="6490932"/>
            <a:ext cx="2133600" cy="476250"/>
          </a:xfrm>
        </p:spPr>
        <p:txBody>
          <a:bodyPr/>
          <a:lstStyle/>
          <a:p>
            <a:pPr>
              <a:defRPr/>
            </a:pPr>
            <a:fld id="{841469D9-ED86-40E2-A427-9348B9428B9D}" type="slidenum">
              <a:rPr lang="en-US" smtClean="0"/>
              <a:pPr>
                <a:defRPr/>
              </a:pPr>
              <a:t>24</a:t>
            </a:fld>
            <a:endParaRPr lang="en-US" dirty="0"/>
          </a:p>
        </p:txBody>
      </p:sp>
    </p:spTree>
    <p:extLst>
      <p:ext uri="{BB962C8B-B14F-4D97-AF65-F5344CB8AC3E}">
        <p14:creationId xmlns:p14="http://schemas.microsoft.com/office/powerpoint/2010/main" val="26245513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a:xfrm>
            <a:off x="256032" y="137160"/>
            <a:ext cx="6696075" cy="715962"/>
          </a:xfrm>
        </p:spPr>
        <p:txBody>
          <a:bodyPr/>
          <a:lstStyle/>
          <a:p>
            <a:r>
              <a:rPr lang="en-US" sz="1600" u="sng" dirty="0">
                <a:solidFill>
                  <a:schemeClr val="tx1"/>
                </a:solidFill>
                <a:latin typeface="Calibri" panose="020F0502020204030204" pitchFamily="34" charset="0"/>
                <a:cs typeface="Calibri" panose="020F0502020204030204" pitchFamily="34" charset="0"/>
              </a:rPr>
              <a:t>Rule 6.07 – Batting Out of Turn</a:t>
            </a:r>
          </a:p>
        </p:txBody>
      </p:sp>
      <p:graphicFrame>
        <p:nvGraphicFramePr>
          <p:cNvPr id="203779" name="Group 3"/>
          <p:cNvGraphicFramePr>
            <a:graphicFrameLocks noGrp="1"/>
          </p:cNvGraphicFramePr>
          <p:nvPr>
            <p:extLst>
              <p:ext uri="{D42A27DB-BD31-4B8C-83A1-F6EECF244321}">
                <p14:modId xmlns:p14="http://schemas.microsoft.com/office/powerpoint/2010/main" val="1281248882"/>
              </p:ext>
            </p:extLst>
          </p:nvPr>
        </p:nvGraphicFramePr>
        <p:xfrm>
          <a:off x="643812" y="923925"/>
          <a:ext cx="7679095" cy="5529933"/>
        </p:xfrm>
        <a:graphic>
          <a:graphicData uri="http://schemas.openxmlformats.org/drawingml/2006/table">
            <a:tbl>
              <a:tblPr/>
              <a:tblGrid>
                <a:gridCol w="2559698">
                  <a:extLst>
                    <a:ext uri="{9D8B030D-6E8A-4147-A177-3AD203B41FA5}">
                      <a16:colId xmlns:a16="http://schemas.microsoft.com/office/drawing/2014/main" val="20000"/>
                    </a:ext>
                  </a:extLst>
                </a:gridCol>
                <a:gridCol w="2559699">
                  <a:extLst>
                    <a:ext uri="{9D8B030D-6E8A-4147-A177-3AD203B41FA5}">
                      <a16:colId xmlns:a16="http://schemas.microsoft.com/office/drawing/2014/main" val="20001"/>
                    </a:ext>
                  </a:extLst>
                </a:gridCol>
                <a:gridCol w="2559698">
                  <a:extLst>
                    <a:ext uri="{9D8B030D-6E8A-4147-A177-3AD203B41FA5}">
                      <a16:colId xmlns:a16="http://schemas.microsoft.com/office/drawing/2014/main" val="20002"/>
                    </a:ext>
                  </a:extLst>
                </a:gridCol>
              </a:tblGrid>
              <a:tr h="34614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At Bat</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On Base and Before Next Pitch</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After Pitch</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067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If the appeal is made before the improper batter completes time at bat</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If the appeal is made after the improper batter completes time at bat, but before  the next pitch or play</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If the appeal is made after the next pitch or play</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7624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Proper batter can take place in batter’s box and assume count</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Proper batter is called out</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All actions of improper batter are  legal</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3723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All base runners advances are legal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(i.e. advance on wild pitch or passed ball)</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All base runner(s) advances due to actions of improper batter (i.e. hit, BB, HBP) are nullified - - other advances are legal (i.e. wild pitch, passed ball)</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All base runner(s) advances are legal</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0674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Next batter is one whose name follows that of the proper batter who was called out</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Batting order continues with batter following legalized improper batter</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80674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Ex: line up of Abel, Baker, Charlie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Abel singles; Charlie bats in place of Baker; Abel advances on a wild pitch; defense or offense says Baker should be batting; replace Charlie with Baker; Baker assumes whatever count Charlie had; Abel remains on 2B</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Ex: line up of Abel, Baker, Charlie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Abel singles; Charlie bats in Baker’s spot and doubles; Abel to 3b; the defense appeals prior to next pitch; Baker is called out; Charlie is now the proper batter and, yes, bats again; Abel goes back to 1B (had Abel advanced to 2B on a wild pitch or passed ball he would be returned to 2B)</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Ex: line up of Abel, Baker, Charlie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Baker bats in Abel’s spot and singles; Abel comes up to bat and is thrown 1 pitch; defense then realizes Baker batted out of turn.  Baker’s hit is legal and stays on 1B;  Charlie replaces Abel and assumes the one pitch count; there is NO out; Abel is simply skipped until his next AB; </a:t>
                      </a:r>
                      <a:r>
                        <a:rPr kumimoji="0" lang="en-US" sz="1200" b="1" i="0" u="sng" strike="noStrike" cap="none" normalizeH="0" baseline="0" dirty="0">
                          <a:ln>
                            <a:noFill/>
                          </a:ln>
                          <a:solidFill>
                            <a:schemeClr val="tx1"/>
                          </a:solidFill>
                          <a:effectLst/>
                          <a:latin typeface="Calibri" panose="020F0502020204030204" pitchFamily="34" charset="0"/>
                          <a:cs typeface="Calibri" panose="020F0502020204030204" pitchFamily="34" charset="0"/>
                        </a:rPr>
                        <a:t>IMPORTANT - the batting order does NOT change</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92337184"/>
                  </a:ext>
                </a:extLst>
              </a:tr>
            </a:tbl>
          </a:graphicData>
        </a:graphic>
      </p:graphicFrame>
      <p:sp>
        <p:nvSpPr>
          <p:cNvPr id="3" name="Slide Number Placeholder 2">
            <a:extLst>
              <a:ext uri="{FF2B5EF4-FFF2-40B4-BE49-F238E27FC236}">
                <a16:creationId xmlns:a16="http://schemas.microsoft.com/office/drawing/2014/main" id="{D05843C5-2821-222B-129F-76DE68278529}"/>
              </a:ext>
            </a:extLst>
          </p:cNvPr>
          <p:cNvSpPr>
            <a:spLocks noGrp="1"/>
          </p:cNvSpPr>
          <p:nvPr>
            <p:ph type="sldNum" sz="quarter" idx="12"/>
          </p:nvPr>
        </p:nvSpPr>
        <p:spPr>
          <a:xfrm>
            <a:off x="6556248" y="6490932"/>
            <a:ext cx="2133600" cy="476250"/>
          </a:xfrm>
        </p:spPr>
        <p:txBody>
          <a:bodyPr/>
          <a:lstStyle/>
          <a:p>
            <a:pPr>
              <a:defRPr/>
            </a:pPr>
            <a:fld id="{841469D9-ED86-40E2-A427-9348B9428B9D}" type="slidenum">
              <a:rPr lang="en-US" smtClean="0"/>
              <a:pPr>
                <a:defRPr/>
              </a:pPr>
              <a:t>25</a:t>
            </a:fld>
            <a:endParaRPr lang="en-US" dirty="0"/>
          </a:p>
        </p:txBody>
      </p:sp>
    </p:spTree>
    <p:extLst>
      <p:ext uri="{BB962C8B-B14F-4D97-AF65-F5344CB8AC3E}">
        <p14:creationId xmlns:p14="http://schemas.microsoft.com/office/powerpoint/2010/main" val="1528229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30B77DF-6A29-123F-DF29-AAD59D54B85E}"/>
              </a:ext>
            </a:extLst>
          </p:cNvPr>
          <p:cNvSpPr txBox="1"/>
          <p:nvPr/>
        </p:nvSpPr>
        <p:spPr>
          <a:xfrm>
            <a:off x="253012" y="136524"/>
            <a:ext cx="8641080" cy="5262979"/>
          </a:xfrm>
          <a:prstGeom prst="rect">
            <a:avLst/>
          </a:prstGeom>
          <a:noFill/>
        </p:spPr>
        <p:txBody>
          <a:bodyPr wrap="square">
            <a:spAutoFit/>
          </a:bodyPr>
          <a:lstStyle/>
          <a:p>
            <a:pPr algn="l"/>
            <a:r>
              <a:rPr lang="en-US" sz="1600" b="1" i="0" u="sng" dirty="0">
                <a:solidFill>
                  <a:srgbClr val="1D2228"/>
                </a:solidFill>
                <a:effectLst/>
                <a:latin typeface="Calibri" panose="020F0502020204030204" pitchFamily="34" charset="0"/>
                <a:cs typeface="Calibri" panose="020F0502020204030204" pitchFamily="34" charset="0"/>
              </a:rPr>
              <a:t>Regulation VI - Pitchers</a:t>
            </a:r>
          </a:p>
          <a:p>
            <a:pPr algn="l"/>
            <a:r>
              <a:rPr lang="en-US" sz="1600" dirty="0">
                <a:solidFill>
                  <a:srgbClr val="1D2228"/>
                </a:solidFill>
                <a:latin typeface="Calibri" panose="020F0502020204030204" pitchFamily="34" charset="0"/>
                <a:cs typeface="Calibri" panose="020F0502020204030204" pitchFamily="34" charset="0"/>
              </a:rPr>
              <a:t>(c) The manager must remove the pitcher when said pitcher reaches the limit for their age group as noted below, but the pitcher may remain in the game at another position</a:t>
            </a:r>
          </a:p>
          <a:p>
            <a:pPr algn="l"/>
            <a:endParaRPr lang="en-US" sz="1600" dirty="0">
              <a:solidFill>
                <a:srgbClr val="1D2228"/>
              </a:solidFill>
              <a:latin typeface="Calibri" panose="020F0502020204030204" pitchFamily="34" charset="0"/>
              <a:cs typeface="Calibri" panose="020F0502020204030204" pitchFamily="34" charset="0"/>
            </a:endParaRPr>
          </a:p>
          <a:p>
            <a:pPr algn="l"/>
            <a:endParaRPr lang="en-US" sz="1600" dirty="0">
              <a:solidFill>
                <a:srgbClr val="1D2228"/>
              </a:solidFill>
              <a:latin typeface="Calibri" panose="020F0502020204030204" pitchFamily="34" charset="0"/>
              <a:cs typeface="Calibri" panose="020F0502020204030204" pitchFamily="34" charset="0"/>
            </a:endParaRPr>
          </a:p>
          <a:p>
            <a:pPr algn="l"/>
            <a:endParaRPr lang="en-US" sz="1600" dirty="0">
              <a:solidFill>
                <a:srgbClr val="1D2228"/>
              </a:solidFill>
              <a:latin typeface="Calibri" panose="020F0502020204030204" pitchFamily="34" charset="0"/>
              <a:cs typeface="Calibri" panose="020F0502020204030204" pitchFamily="34" charset="0"/>
            </a:endParaRPr>
          </a:p>
          <a:p>
            <a:pPr algn="l"/>
            <a:endParaRPr lang="en-US" sz="1600" dirty="0">
              <a:solidFill>
                <a:srgbClr val="1D2228"/>
              </a:solidFill>
              <a:latin typeface="Calibri" panose="020F0502020204030204" pitchFamily="34" charset="0"/>
              <a:cs typeface="Calibri" panose="020F0502020204030204" pitchFamily="34" charset="0"/>
            </a:endParaRPr>
          </a:p>
          <a:p>
            <a:pPr algn="l"/>
            <a:endParaRPr lang="en-US" sz="1600" dirty="0">
              <a:solidFill>
                <a:srgbClr val="1D2228"/>
              </a:solidFill>
              <a:latin typeface="Calibri" panose="020F0502020204030204" pitchFamily="34" charset="0"/>
              <a:cs typeface="Calibri" panose="020F0502020204030204" pitchFamily="34" charset="0"/>
            </a:endParaRPr>
          </a:p>
          <a:p>
            <a:pPr algn="l"/>
            <a:endParaRPr lang="en-US" sz="1600" dirty="0">
              <a:solidFill>
                <a:srgbClr val="1D2228"/>
              </a:solidFill>
              <a:latin typeface="Calibri" panose="020F0502020204030204" pitchFamily="34" charset="0"/>
              <a:cs typeface="Calibri" panose="020F0502020204030204" pitchFamily="34" charset="0"/>
            </a:endParaRPr>
          </a:p>
          <a:p>
            <a:pPr algn="l"/>
            <a:endParaRPr lang="en-US" sz="1600" dirty="0">
              <a:solidFill>
                <a:srgbClr val="1D2228"/>
              </a:solidFill>
              <a:latin typeface="Calibri" panose="020F0502020204030204" pitchFamily="34" charset="0"/>
              <a:cs typeface="Calibri" panose="020F0502020204030204" pitchFamily="34" charset="0"/>
            </a:endParaRPr>
          </a:p>
          <a:p>
            <a:pPr algn="l"/>
            <a:endParaRPr lang="en-US" sz="1600" dirty="0">
              <a:solidFill>
                <a:srgbClr val="1D2228"/>
              </a:solidFill>
              <a:latin typeface="Calibri" panose="020F0502020204030204" pitchFamily="34" charset="0"/>
              <a:cs typeface="Calibri" panose="020F0502020204030204" pitchFamily="34" charset="0"/>
            </a:endParaRPr>
          </a:p>
          <a:p>
            <a:pPr algn="l"/>
            <a:r>
              <a:rPr lang="en-US" sz="1600" b="1" i="1" dirty="0">
                <a:solidFill>
                  <a:srgbClr val="1D2228"/>
                </a:solidFill>
                <a:latin typeface="Calibri" panose="020F0502020204030204" pitchFamily="34" charset="0"/>
                <a:cs typeface="Calibri" panose="020F0502020204030204" pitchFamily="34" charset="0"/>
              </a:rPr>
              <a:t>Exception:</a:t>
            </a:r>
            <a:r>
              <a:rPr lang="en-US" sz="1600" dirty="0">
                <a:solidFill>
                  <a:srgbClr val="1D2228"/>
                </a:solidFill>
                <a:latin typeface="Calibri" panose="020F0502020204030204" pitchFamily="34" charset="0"/>
                <a:cs typeface="Calibri" panose="020F0502020204030204" pitchFamily="34" charset="0"/>
              </a:rPr>
              <a:t> If a pitcher</a:t>
            </a:r>
            <a:r>
              <a:rPr lang="en-US" sz="1600" b="0" dirty="0"/>
              <a:t> </a:t>
            </a:r>
            <a:r>
              <a:rPr lang="en-US" sz="1600" b="0" dirty="0">
                <a:latin typeface="Calibri" panose="020F0502020204030204" pitchFamily="34" charset="0"/>
                <a:cs typeface="Calibri" panose="020F0502020204030204" pitchFamily="34" charset="0"/>
              </a:rPr>
              <a:t>reaches the limit imposed for their league age </a:t>
            </a:r>
            <a:r>
              <a:rPr lang="en-US" sz="1600" b="1" i="1" u="sng" dirty="0">
                <a:latin typeface="Calibri" panose="020F0502020204030204" pitchFamily="34" charset="0"/>
                <a:cs typeface="Calibri" panose="020F0502020204030204" pitchFamily="34" charset="0"/>
              </a:rPr>
              <a:t>while facing a batter</a:t>
            </a:r>
            <a:r>
              <a:rPr lang="en-US" sz="1600" b="0" dirty="0">
                <a:latin typeface="Calibri" panose="020F0502020204030204" pitchFamily="34" charset="0"/>
                <a:cs typeface="Calibri" panose="020F0502020204030204" pitchFamily="34" charset="0"/>
              </a:rPr>
              <a:t>, the pitcher may continue to pitch until any one of the following conditions occurs:</a:t>
            </a:r>
          </a:p>
          <a:p>
            <a:pPr marL="800100" lvl="1" indent="-342900" algn="l">
              <a:buFont typeface="+mj-lt"/>
              <a:buAutoNum type="arabicPeriod"/>
            </a:pPr>
            <a:r>
              <a:rPr lang="en-US" sz="1600" dirty="0">
                <a:latin typeface="Calibri" panose="020F0502020204030204" pitchFamily="34" charset="0"/>
                <a:cs typeface="Calibri" panose="020F0502020204030204" pitchFamily="34" charset="0"/>
              </a:rPr>
              <a:t>That batter reaches base;</a:t>
            </a:r>
          </a:p>
          <a:p>
            <a:pPr marL="800100" lvl="1" indent="-342900" algn="l">
              <a:buFont typeface="+mj-lt"/>
              <a:buAutoNum type="arabicPeriod"/>
            </a:pPr>
            <a:r>
              <a:rPr lang="en-US" sz="1600" b="0" dirty="0">
                <a:latin typeface="Calibri" panose="020F0502020204030204" pitchFamily="34" charset="0"/>
                <a:cs typeface="Calibri" panose="020F0502020204030204" pitchFamily="34" charset="0"/>
              </a:rPr>
              <a:t>That batter is put out;</a:t>
            </a:r>
          </a:p>
          <a:p>
            <a:pPr marL="800100" lvl="1" indent="-342900" algn="l">
              <a:buFont typeface="+mj-lt"/>
              <a:buAutoNum type="arabicPeriod"/>
            </a:pPr>
            <a:r>
              <a:rPr lang="en-US" sz="1600" dirty="0">
                <a:latin typeface="Calibri" panose="020F0502020204030204" pitchFamily="34" charset="0"/>
                <a:cs typeface="Calibri" panose="020F0502020204030204" pitchFamily="34" charset="0"/>
              </a:rPr>
              <a:t>The third out is made to complete the half-inning or the game;</a:t>
            </a:r>
          </a:p>
          <a:p>
            <a:pPr marL="800100" lvl="1" indent="-342900" algn="l">
              <a:buFont typeface="+mj-lt"/>
              <a:buAutoNum type="arabicPeriod"/>
            </a:pPr>
            <a:r>
              <a:rPr lang="en-US" sz="1600" b="0" dirty="0">
                <a:latin typeface="Calibri" panose="020F0502020204030204" pitchFamily="34" charset="0"/>
                <a:cs typeface="Calibri" panose="020F0502020204030204" pitchFamily="34" charset="0"/>
              </a:rPr>
              <a:t>The pitcher is removed from the mound prior </a:t>
            </a:r>
            <a:r>
              <a:rPr lang="en-US" sz="1600" dirty="0">
                <a:latin typeface="Calibri" panose="020F0502020204030204" pitchFamily="34" charset="0"/>
                <a:cs typeface="Calibri" panose="020F0502020204030204" pitchFamily="34" charset="0"/>
              </a:rPr>
              <a:t>to the batter completing their at-bat</a:t>
            </a:r>
            <a:endParaRPr lang="en-US" sz="1600" b="0" dirty="0">
              <a:latin typeface="Calibri" panose="020F0502020204030204" pitchFamily="34" charset="0"/>
              <a:cs typeface="Calibri" panose="020F0502020204030204" pitchFamily="34" charset="0"/>
            </a:endParaRPr>
          </a:p>
          <a:p>
            <a:pPr algn="l"/>
            <a:endParaRPr lang="en-US" sz="1600" b="0" dirty="0">
              <a:latin typeface="Calibri" panose="020F0502020204030204" pitchFamily="34" charset="0"/>
              <a:cs typeface="Calibri" panose="020F0502020204030204" pitchFamily="34" charset="0"/>
            </a:endParaRPr>
          </a:p>
          <a:p>
            <a:pPr algn="l"/>
            <a:r>
              <a:rPr lang="en-US" sz="1600" b="1" i="1" dirty="0">
                <a:solidFill>
                  <a:srgbClr val="1D2228"/>
                </a:solidFill>
                <a:effectLst/>
                <a:latin typeface="Calibri" panose="020F0502020204030204" pitchFamily="34" charset="0"/>
                <a:cs typeface="Calibri" panose="020F0502020204030204" pitchFamily="34" charset="0"/>
              </a:rPr>
              <a:t>Please note the pitcher </a:t>
            </a:r>
            <a:r>
              <a:rPr lang="en-US" sz="1600" b="1" i="1" u="sng" dirty="0">
                <a:solidFill>
                  <a:srgbClr val="1D2228"/>
                </a:solidFill>
                <a:effectLst/>
                <a:latin typeface="Calibri" panose="020F0502020204030204" pitchFamily="34" charset="0"/>
                <a:cs typeface="Calibri" panose="020F0502020204030204" pitchFamily="34" charset="0"/>
              </a:rPr>
              <a:t>may not start a new batter </a:t>
            </a:r>
            <a:r>
              <a:rPr lang="en-US" sz="1600" b="1" i="1" dirty="0">
                <a:solidFill>
                  <a:srgbClr val="1D2228"/>
                </a:solidFill>
                <a:effectLst/>
                <a:latin typeface="Calibri" panose="020F0502020204030204" pitchFamily="34" charset="0"/>
                <a:cs typeface="Calibri" panose="020F0502020204030204" pitchFamily="34" charset="0"/>
              </a:rPr>
              <a:t>once the limit imposed for their league age </a:t>
            </a:r>
            <a:r>
              <a:rPr lang="en-US" sz="1600" b="1" i="1" dirty="0">
                <a:solidFill>
                  <a:srgbClr val="1D2228"/>
                </a:solidFill>
                <a:latin typeface="Calibri" panose="020F0502020204030204" pitchFamily="34" charset="0"/>
                <a:cs typeface="Calibri" panose="020F0502020204030204" pitchFamily="34" charset="0"/>
              </a:rPr>
              <a:t>has been reached</a:t>
            </a:r>
            <a:r>
              <a:rPr lang="en-US" sz="1600" b="1" i="1" dirty="0">
                <a:solidFill>
                  <a:srgbClr val="1D2228"/>
                </a:solidFill>
                <a:effectLst/>
                <a:latin typeface="Calibri" panose="020F0502020204030204" pitchFamily="34" charset="0"/>
                <a:cs typeface="Calibri" panose="020F0502020204030204" pitchFamily="34" charset="0"/>
              </a:rPr>
              <a:t>.  In order to </a:t>
            </a:r>
            <a:r>
              <a:rPr lang="en-US" sz="1600" b="1" i="1" dirty="0">
                <a:solidFill>
                  <a:srgbClr val="1D2228"/>
                </a:solidFill>
                <a:latin typeface="Calibri" panose="020F0502020204030204" pitchFamily="34" charset="0"/>
                <a:cs typeface="Calibri" panose="020F0502020204030204" pitchFamily="34" charset="0"/>
              </a:rPr>
              <a:t>be able to pitch to a new batter, the at-bat </a:t>
            </a:r>
            <a:r>
              <a:rPr lang="en-US" sz="1600" b="1" i="1" dirty="0">
                <a:solidFill>
                  <a:srgbClr val="1D2228"/>
                </a:solidFill>
                <a:effectLst/>
                <a:latin typeface="Calibri" panose="020F0502020204030204" pitchFamily="34" charset="0"/>
                <a:cs typeface="Calibri" panose="020F0502020204030204" pitchFamily="34" charset="0"/>
              </a:rPr>
              <a:t>must be started with at least one (1) pitch less than their limit</a:t>
            </a:r>
          </a:p>
        </p:txBody>
      </p:sp>
      <p:graphicFrame>
        <p:nvGraphicFramePr>
          <p:cNvPr id="2" name="Table 2">
            <a:extLst>
              <a:ext uri="{FF2B5EF4-FFF2-40B4-BE49-F238E27FC236}">
                <a16:creationId xmlns:a16="http://schemas.microsoft.com/office/drawing/2014/main" id="{BDD06DF6-4C79-3173-F0BA-418AD68297D9}"/>
              </a:ext>
            </a:extLst>
          </p:cNvPr>
          <p:cNvGraphicFramePr>
            <a:graphicFrameLocks noGrp="1"/>
          </p:cNvGraphicFramePr>
          <p:nvPr>
            <p:extLst>
              <p:ext uri="{D42A27DB-BD31-4B8C-83A1-F6EECF244321}">
                <p14:modId xmlns:p14="http://schemas.microsoft.com/office/powerpoint/2010/main" val="3712531698"/>
              </p:ext>
            </p:extLst>
          </p:nvPr>
        </p:nvGraphicFramePr>
        <p:xfrm>
          <a:off x="1524000" y="1024138"/>
          <a:ext cx="6096000" cy="167640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585029515"/>
                    </a:ext>
                  </a:extLst>
                </a:gridCol>
                <a:gridCol w="3048000">
                  <a:extLst>
                    <a:ext uri="{9D8B030D-6E8A-4147-A177-3AD203B41FA5}">
                      <a16:colId xmlns:a16="http://schemas.microsoft.com/office/drawing/2014/main" val="3282754549"/>
                    </a:ext>
                  </a:extLst>
                </a:gridCol>
              </a:tblGrid>
              <a:tr h="297649">
                <a:tc>
                  <a:txBody>
                    <a:bodyPr/>
                    <a:lstStyle/>
                    <a:p>
                      <a:pPr algn="ctr"/>
                      <a:r>
                        <a:rPr lang="en-US" sz="1600" dirty="0">
                          <a:solidFill>
                            <a:schemeClr val="tx1"/>
                          </a:solidFill>
                          <a:latin typeface="Calibri" panose="020F0502020204030204" pitchFamily="34" charset="0"/>
                          <a:cs typeface="Calibri" panose="020F0502020204030204" pitchFamily="34" charset="0"/>
                        </a:rPr>
                        <a:t>League Age</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Limit</a:t>
                      </a:r>
                    </a:p>
                  </a:txBody>
                  <a:tcPr/>
                </a:tc>
                <a:extLst>
                  <a:ext uri="{0D108BD9-81ED-4DB2-BD59-A6C34878D82A}">
                    <a16:rowId xmlns:a16="http://schemas.microsoft.com/office/drawing/2014/main" val="2725034058"/>
                  </a:ext>
                </a:extLst>
              </a:tr>
              <a:tr h="297649">
                <a:tc>
                  <a:txBody>
                    <a:bodyPr/>
                    <a:lstStyle/>
                    <a:p>
                      <a:pPr algn="ctr"/>
                      <a:r>
                        <a:rPr lang="en-US" sz="1600" dirty="0">
                          <a:latin typeface="Calibri" panose="020F0502020204030204" pitchFamily="34" charset="0"/>
                          <a:cs typeface="Calibri" panose="020F0502020204030204" pitchFamily="34" charset="0"/>
                        </a:rPr>
                        <a:t>13 - 16</a:t>
                      </a:r>
                    </a:p>
                  </a:txBody>
                  <a:tcPr/>
                </a:tc>
                <a:tc>
                  <a:txBody>
                    <a:bodyPr/>
                    <a:lstStyle/>
                    <a:p>
                      <a:pPr algn="ctr"/>
                      <a:r>
                        <a:rPr lang="en-US" sz="1600" dirty="0">
                          <a:latin typeface="Calibri" panose="020F0502020204030204" pitchFamily="34" charset="0"/>
                          <a:cs typeface="Calibri" panose="020F0502020204030204" pitchFamily="34" charset="0"/>
                        </a:rPr>
                        <a:t>95 pitches per day</a:t>
                      </a:r>
                    </a:p>
                  </a:txBody>
                  <a:tcPr/>
                </a:tc>
                <a:extLst>
                  <a:ext uri="{0D108BD9-81ED-4DB2-BD59-A6C34878D82A}">
                    <a16:rowId xmlns:a16="http://schemas.microsoft.com/office/drawing/2014/main" val="2818744453"/>
                  </a:ext>
                </a:extLst>
              </a:tr>
              <a:tr h="297649">
                <a:tc>
                  <a:txBody>
                    <a:bodyPr/>
                    <a:lstStyle/>
                    <a:p>
                      <a:pPr algn="ctr"/>
                      <a:r>
                        <a:rPr lang="en-US" sz="1600" dirty="0">
                          <a:latin typeface="Calibri" panose="020F0502020204030204" pitchFamily="34" charset="0"/>
                          <a:cs typeface="Calibri" panose="020F0502020204030204" pitchFamily="34" charset="0"/>
                        </a:rPr>
                        <a:t>11 - 12</a:t>
                      </a:r>
                    </a:p>
                  </a:txBody>
                  <a:tcPr/>
                </a:tc>
                <a:tc>
                  <a:txBody>
                    <a:bodyPr/>
                    <a:lstStyle/>
                    <a:p>
                      <a:pPr algn="ctr"/>
                      <a:r>
                        <a:rPr lang="en-US" sz="1600" dirty="0">
                          <a:latin typeface="Calibri" panose="020F0502020204030204" pitchFamily="34" charset="0"/>
                          <a:cs typeface="Calibri" panose="020F0502020204030204" pitchFamily="34" charset="0"/>
                        </a:rPr>
                        <a:t>85 pitches per day</a:t>
                      </a:r>
                    </a:p>
                  </a:txBody>
                  <a:tcPr/>
                </a:tc>
                <a:extLst>
                  <a:ext uri="{0D108BD9-81ED-4DB2-BD59-A6C34878D82A}">
                    <a16:rowId xmlns:a16="http://schemas.microsoft.com/office/drawing/2014/main" val="3638126499"/>
                  </a:ext>
                </a:extLst>
              </a:tr>
              <a:tr h="297649">
                <a:tc>
                  <a:txBody>
                    <a:bodyPr/>
                    <a:lstStyle/>
                    <a:p>
                      <a:pPr algn="ctr"/>
                      <a:r>
                        <a:rPr lang="en-US" sz="1600" dirty="0">
                          <a:latin typeface="Calibri" panose="020F0502020204030204" pitchFamily="34" charset="0"/>
                          <a:cs typeface="Calibri" panose="020F0502020204030204" pitchFamily="34" charset="0"/>
                        </a:rPr>
                        <a:t>9 - 10 </a:t>
                      </a:r>
                    </a:p>
                  </a:txBody>
                  <a:tcPr/>
                </a:tc>
                <a:tc>
                  <a:txBody>
                    <a:bodyPr/>
                    <a:lstStyle/>
                    <a:p>
                      <a:pPr algn="ctr"/>
                      <a:r>
                        <a:rPr lang="en-US" sz="1600" dirty="0">
                          <a:latin typeface="Calibri" panose="020F0502020204030204" pitchFamily="34" charset="0"/>
                          <a:cs typeface="Calibri" panose="020F0502020204030204" pitchFamily="34" charset="0"/>
                        </a:rPr>
                        <a:t>75 pitches per day</a:t>
                      </a:r>
                    </a:p>
                  </a:txBody>
                  <a:tcPr/>
                </a:tc>
                <a:extLst>
                  <a:ext uri="{0D108BD9-81ED-4DB2-BD59-A6C34878D82A}">
                    <a16:rowId xmlns:a16="http://schemas.microsoft.com/office/drawing/2014/main" val="2208389319"/>
                  </a:ext>
                </a:extLst>
              </a:tr>
              <a:tr h="297649">
                <a:tc>
                  <a:txBody>
                    <a:bodyPr/>
                    <a:lstStyle/>
                    <a:p>
                      <a:pPr algn="ctr"/>
                      <a:r>
                        <a:rPr lang="en-US" sz="1600" dirty="0">
                          <a:latin typeface="Calibri" panose="020F0502020204030204" pitchFamily="34" charset="0"/>
                          <a:cs typeface="Calibri" panose="020F0502020204030204" pitchFamily="34" charset="0"/>
                        </a:rPr>
                        <a:t>6 - 8</a:t>
                      </a:r>
                    </a:p>
                  </a:txBody>
                  <a:tcPr/>
                </a:tc>
                <a:tc>
                  <a:txBody>
                    <a:bodyPr/>
                    <a:lstStyle/>
                    <a:p>
                      <a:pPr algn="ctr"/>
                      <a:r>
                        <a:rPr lang="en-US" sz="1600" dirty="0">
                          <a:latin typeface="Calibri" panose="020F0502020204030204" pitchFamily="34" charset="0"/>
                          <a:cs typeface="Calibri" panose="020F0502020204030204" pitchFamily="34" charset="0"/>
                        </a:rPr>
                        <a:t>50 pitches per day</a:t>
                      </a:r>
                    </a:p>
                  </a:txBody>
                  <a:tcPr/>
                </a:tc>
                <a:extLst>
                  <a:ext uri="{0D108BD9-81ED-4DB2-BD59-A6C34878D82A}">
                    <a16:rowId xmlns:a16="http://schemas.microsoft.com/office/drawing/2014/main" val="3904220602"/>
                  </a:ext>
                </a:extLst>
              </a:tr>
            </a:tbl>
          </a:graphicData>
        </a:graphic>
      </p:graphicFrame>
      <p:sp>
        <p:nvSpPr>
          <p:cNvPr id="3" name="Slide Number Placeholder 2">
            <a:extLst>
              <a:ext uri="{FF2B5EF4-FFF2-40B4-BE49-F238E27FC236}">
                <a16:creationId xmlns:a16="http://schemas.microsoft.com/office/drawing/2014/main" id="{9B4121A4-7023-33EC-9E91-0723A88AD58F}"/>
              </a:ext>
            </a:extLst>
          </p:cNvPr>
          <p:cNvSpPr>
            <a:spLocks noGrp="1"/>
          </p:cNvSpPr>
          <p:nvPr>
            <p:ph type="sldNum" sz="quarter" idx="12"/>
          </p:nvPr>
        </p:nvSpPr>
        <p:spPr/>
        <p:txBody>
          <a:bodyPr/>
          <a:lstStyle/>
          <a:p>
            <a:pPr>
              <a:defRPr/>
            </a:pPr>
            <a:fld id="{8DF924FF-446F-4E20-9235-672FAB9C702C}" type="slidenum">
              <a:rPr lang="en-US" smtClean="0"/>
              <a:pPr>
                <a:defRPr/>
              </a:pPr>
              <a:t>2</a:t>
            </a:fld>
            <a:endParaRPr lang="en-US" dirty="0"/>
          </a:p>
        </p:txBody>
      </p:sp>
    </p:spTree>
    <p:extLst>
      <p:ext uri="{BB962C8B-B14F-4D97-AF65-F5344CB8AC3E}">
        <p14:creationId xmlns:p14="http://schemas.microsoft.com/office/powerpoint/2010/main" val="300198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30B77DF-6A29-123F-DF29-AAD59D54B85E}"/>
              </a:ext>
            </a:extLst>
          </p:cNvPr>
          <p:cNvSpPr txBox="1"/>
          <p:nvPr/>
        </p:nvSpPr>
        <p:spPr>
          <a:xfrm>
            <a:off x="253012" y="136524"/>
            <a:ext cx="8641080" cy="5016758"/>
          </a:xfrm>
          <a:prstGeom prst="rect">
            <a:avLst/>
          </a:prstGeom>
          <a:noFill/>
        </p:spPr>
        <p:txBody>
          <a:bodyPr wrap="square">
            <a:spAutoFit/>
          </a:bodyPr>
          <a:lstStyle/>
          <a:p>
            <a:pPr algn="l"/>
            <a:r>
              <a:rPr lang="en-US" sz="1600" b="1" i="0" u="sng" dirty="0">
                <a:solidFill>
                  <a:srgbClr val="1D2228"/>
                </a:solidFill>
                <a:effectLst/>
                <a:latin typeface="Calibri" panose="020F0502020204030204" pitchFamily="34" charset="0"/>
                <a:cs typeface="Calibri" panose="020F0502020204030204" pitchFamily="34" charset="0"/>
              </a:rPr>
              <a:t>Regulation VI - Pitchers</a:t>
            </a:r>
          </a:p>
          <a:p>
            <a:pPr algn="l"/>
            <a:r>
              <a:rPr lang="en-US" sz="1600" dirty="0">
                <a:solidFill>
                  <a:srgbClr val="1D2228"/>
                </a:solidFill>
                <a:latin typeface="Calibri" panose="020F0502020204030204" pitchFamily="34" charset="0"/>
                <a:cs typeface="Calibri" panose="020F0502020204030204" pitchFamily="34" charset="0"/>
              </a:rPr>
              <a:t>(c) continued:</a:t>
            </a:r>
          </a:p>
          <a:p>
            <a:pPr algn="l"/>
            <a:endParaRPr lang="en-US" sz="1600" b="0" dirty="0">
              <a:solidFill>
                <a:srgbClr val="1D2228"/>
              </a:solidFill>
              <a:latin typeface="Calibri" panose="020F0502020204030204" pitchFamily="34" charset="0"/>
              <a:cs typeface="Calibri" panose="020F0502020204030204" pitchFamily="34" charset="0"/>
            </a:endParaRPr>
          </a:p>
          <a:p>
            <a:pPr algn="l"/>
            <a:r>
              <a:rPr lang="en-US" sz="1600" u="sng" dirty="0">
                <a:solidFill>
                  <a:srgbClr val="1D2228"/>
                </a:solidFill>
                <a:latin typeface="Calibri" panose="020F0502020204030204" pitchFamily="34" charset="0"/>
                <a:cs typeface="Calibri" panose="020F0502020204030204" pitchFamily="34" charset="0"/>
              </a:rPr>
              <a:t>When a pitcher may become a catcher:</a:t>
            </a:r>
          </a:p>
          <a:p>
            <a:pPr algn="l"/>
            <a:r>
              <a:rPr lang="en-US" sz="1600" dirty="0">
                <a:solidFill>
                  <a:srgbClr val="1D2228"/>
                </a:solidFill>
                <a:latin typeface="Calibri" panose="020F0502020204030204" pitchFamily="34" charset="0"/>
                <a:cs typeface="Calibri" panose="020F0502020204030204" pitchFamily="34" charset="0"/>
              </a:rPr>
              <a:t>If a pitcher reaches </a:t>
            </a:r>
            <a:r>
              <a:rPr lang="en-US" sz="1600" b="0" dirty="0">
                <a:latin typeface="Calibri" panose="020F0502020204030204" pitchFamily="34" charset="0"/>
                <a:cs typeface="Calibri" panose="020F0502020204030204" pitchFamily="34" charset="0"/>
              </a:rPr>
              <a:t>40 pitches </a:t>
            </a:r>
            <a:r>
              <a:rPr lang="en-US" sz="1600" b="1" i="1" u="sng" dirty="0">
                <a:latin typeface="Calibri" panose="020F0502020204030204" pitchFamily="34" charset="0"/>
                <a:cs typeface="Calibri" panose="020F0502020204030204" pitchFamily="34" charset="0"/>
              </a:rPr>
              <a:t>while facing a batter</a:t>
            </a:r>
            <a:r>
              <a:rPr lang="en-US" sz="1600" b="0" dirty="0">
                <a:latin typeface="Calibri" panose="020F0502020204030204" pitchFamily="34" charset="0"/>
                <a:cs typeface="Calibri" panose="020F0502020204030204" pitchFamily="34" charset="0"/>
              </a:rPr>
              <a:t>, the pitcher may continue to pitch, and maintain their eligibility to play the position of catcher for the remainder of that day, until any one of the following conditions occurs:</a:t>
            </a:r>
          </a:p>
          <a:p>
            <a:pPr marL="800100" lvl="1" indent="-342900" algn="l">
              <a:buFont typeface="+mj-lt"/>
              <a:buAutoNum type="arabicPeriod"/>
            </a:pPr>
            <a:r>
              <a:rPr lang="en-US" sz="1600" dirty="0">
                <a:latin typeface="Calibri" panose="020F0502020204030204" pitchFamily="34" charset="0"/>
                <a:cs typeface="Calibri" panose="020F0502020204030204" pitchFamily="34" charset="0"/>
              </a:rPr>
              <a:t>T</a:t>
            </a:r>
            <a:r>
              <a:rPr lang="en-US" sz="1600" b="0" dirty="0">
                <a:latin typeface="Calibri" panose="020F0502020204030204" pitchFamily="34" charset="0"/>
                <a:cs typeface="Calibri" panose="020F0502020204030204" pitchFamily="34" charset="0"/>
              </a:rPr>
              <a:t>hat batter reaches base</a:t>
            </a:r>
          </a:p>
          <a:p>
            <a:pPr marL="800100" lvl="1" indent="-342900" algn="l">
              <a:buFont typeface="+mj-lt"/>
              <a:buAutoNum type="arabicPeriod"/>
            </a:pPr>
            <a:r>
              <a:rPr lang="en-US" sz="1600" dirty="0">
                <a:latin typeface="Calibri" panose="020F0502020204030204" pitchFamily="34" charset="0"/>
                <a:cs typeface="Calibri" panose="020F0502020204030204" pitchFamily="34" charset="0"/>
              </a:rPr>
              <a:t>T</a:t>
            </a:r>
            <a:r>
              <a:rPr lang="en-US" sz="1600" b="0" dirty="0">
                <a:latin typeface="Calibri" panose="020F0502020204030204" pitchFamily="34" charset="0"/>
                <a:cs typeface="Calibri" panose="020F0502020204030204" pitchFamily="34" charset="0"/>
              </a:rPr>
              <a:t>hat batter is retired</a:t>
            </a:r>
          </a:p>
          <a:p>
            <a:pPr marL="800100" lvl="1" indent="-342900" algn="l">
              <a:buFont typeface="+mj-lt"/>
              <a:buAutoNum type="arabicPeriod"/>
            </a:pPr>
            <a:r>
              <a:rPr lang="en-US" sz="1600" b="0" dirty="0">
                <a:latin typeface="Calibri" panose="020F0502020204030204" pitchFamily="34" charset="0"/>
                <a:cs typeface="Calibri" panose="020F0502020204030204" pitchFamily="34" charset="0"/>
              </a:rPr>
              <a:t>The third out is made to complete the half-inning or the game, or</a:t>
            </a:r>
          </a:p>
          <a:p>
            <a:pPr marL="800100" lvl="1" indent="-342900" algn="l">
              <a:buFont typeface="+mj-lt"/>
              <a:buAutoNum type="arabicPeriod"/>
            </a:pPr>
            <a:r>
              <a:rPr lang="en-US" sz="1600" dirty="0">
                <a:latin typeface="Calibri" panose="020F0502020204030204" pitchFamily="34" charset="0"/>
                <a:cs typeface="Calibri" panose="020F0502020204030204" pitchFamily="34" charset="0"/>
              </a:rPr>
              <a:t>The pitcher is removed from the mound prior to the batter completing their at-bat</a:t>
            </a:r>
          </a:p>
          <a:p>
            <a:pPr lvl="1" algn="l"/>
            <a:endParaRPr lang="en-US" sz="1600" b="0" dirty="0">
              <a:latin typeface="Calibri" panose="020F0502020204030204" pitchFamily="34" charset="0"/>
              <a:cs typeface="Calibri" panose="020F0502020204030204" pitchFamily="34" charset="0"/>
            </a:endParaRPr>
          </a:p>
          <a:p>
            <a:pPr marL="742950" lvl="1" indent="-285750" algn="l">
              <a:buFont typeface="Wingdings" panose="05000000000000000000" pitchFamily="2" charset="2"/>
              <a:buChar char="Ø"/>
            </a:pPr>
            <a:r>
              <a:rPr lang="en-US" sz="1600" b="0" dirty="0">
                <a:latin typeface="Calibri" panose="020F0502020204030204" pitchFamily="34" charset="0"/>
                <a:cs typeface="Calibri" panose="020F0502020204030204" pitchFamily="34" charset="0"/>
              </a:rPr>
              <a:t>The pitcher would be allowed to play the catcher position provided that pitcher is moved, removed, or the game is completed before delivering a pitch to another batter. </a:t>
            </a:r>
            <a:r>
              <a:rPr lang="en-US" sz="1600" b="1" i="1" dirty="0">
                <a:latin typeface="Calibri" panose="020F0502020204030204" pitchFamily="34" charset="0"/>
                <a:cs typeface="Calibri" panose="020F0502020204030204" pitchFamily="34" charset="0"/>
              </a:rPr>
              <a:t>If a player delivers 41 or more pitches, and is not covered under the threshold exception, the player may not play the position of catcher for the remainder of that day</a:t>
            </a:r>
            <a:endParaRPr lang="en-US" sz="1600" dirty="0">
              <a:latin typeface="Calibri" panose="020F0502020204030204" pitchFamily="34" charset="0"/>
              <a:cs typeface="Calibri" panose="020F0502020204030204" pitchFamily="34" charset="0"/>
            </a:endParaRPr>
          </a:p>
          <a:p>
            <a:pPr algn="l"/>
            <a:endParaRPr lang="en-US" sz="1600" b="1" i="1" dirty="0">
              <a:solidFill>
                <a:srgbClr val="1D2228"/>
              </a:solidFill>
              <a:effectLst/>
              <a:latin typeface="Calibri" panose="020F0502020204030204" pitchFamily="34" charset="0"/>
              <a:cs typeface="Calibri" panose="020F0502020204030204" pitchFamily="34" charset="0"/>
            </a:endParaRPr>
          </a:p>
          <a:p>
            <a:pPr algn="l"/>
            <a:r>
              <a:rPr lang="en-US" sz="1600" i="1" dirty="0">
                <a:solidFill>
                  <a:srgbClr val="1D2228"/>
                </a:solidFill>
                <a:latin typeface="Calibri" panose="020F0502020204030204" pitchFamily="34" charset="0"/>
                <a:cs typeface="Calibri" panose="020F0502020204030204" pitchFamily="34" charset="0"/>
              </a:rPr>
              <a:t>In other words, if you want your pitcher to become a catcher on that calendar day, </a:t>
            </a:r>
            <a:r>
              <a:rPr lang="en-US" sz="1600" i="1" dirty="0">
                <a:solidFill>
                  <a:srgbClr val="1D2228"/>
                </a:solidFill>
                <a:effectLst/>
                <a:latin typeface="Calibri" panose="020F0502020204030204" pitchFamily="34" charset="0"/>
                <a:cs typeface="Calibri" panose="020F0502020204030204" pitchFamily="34" charset="0"/>
              </a:rPr>
              <a:t>the pitcher </a:t>
            </a:r>
            <a:r>
              <a:rPr lang="en-US" sz="1600" i="1" u="sng" dirty="0">
                <a:solidFill>
                  <a:srgbClr val="1D2228"/>
                </a:solidFill>
                <a:effectLst/>
                <a:latin typeface="Calibri" panose="020F0502020204030204" pitchFamily="34" charset="0"/>
                <a:cs typeface="Calibri" panose="020F0502020204030204" pitchFamily="34" charset="0"/>
              </a:rPr>
              <a:t>may not start a new batter </a:t>
            </a:r>
            <a:r>
              <a:rPr lang="en-US" sz="1600" i="1" dirty="0">
                <a:solidFill>
                  <a:srgbClr val="1D2228"/>
                </a:solidFill>
                <a:effectLst/>
                <a:latin typeface="Calibri" panose="020F0502020204030204" pitchFamily="34" charset="0"/>
                <a:cs typeface="Calibri" panose="020F0502020204030204" pitchFamily="34" charset="0"/>
              </a:rPr>
              <a:t>once they have thrown their 40</a:t>
            </a:r>
            <a:r>
              <a:rPr lang="en-US" sz="1600" i="1" baseline="30000" dirty="0">
                <a:solidFill>
                  <a:srgbClr val="1D2228"/>
                </a:solidFill>
                <a:effectLst/>
                <a:latin typeface="Calibri" panose="020F0502020204030204" pitchFamily="34" charset="0"/>
                <a:cs typeface="Calibri" panose="020F0502020204030204" pitchFamily="34" charset="0"/>
              </a:rPr>
              <a:t>th</a:t>
            </a:r>
            <a:r>
              <a:rPr lang="en-US" sz="1600" i="1" dirty="0">
                <a:solidFill>
                  <a:srgbClr val="1D2228"/>
                </a:solidFill>
                <a:effectLst/>
                <a:latin typeface="Calibri" panose="020F0502020204030204" pitchFamily="34" charset="0"/>
                <a:cs typeface="Calibri" panose="020F0502020204030204" pitchFamily="34" charset="0"/>
              </a:rPr>
              <a:t> pitch. In order to </a:t>
            </a:r>
            <a:r>
              <a:rPr lang="en-US" sz="1600" i="1" dirty="0">
                <a:solidFill>
                  <a:srgbClr val="1D2228"/>
                </a:solidFill>
                <a:latin typeface="Calibri" panose="020F0502020204030204" pitchFamily="34" charset="0"/>
                <a:cs typeface="Calibri" panose="020F0502020204030204" pitchFamily="34" charset="0"/>
              </a:rPr>
              <a:t>be able to pitch to a new batter, the at-bat </a:t>
            </a:r>
            <a:r>
              <a:rPr lang="en-US" sz="1600" i="1" dirty="0">
                <a:solidFill>
                  <a:srgbClr val="1D2228"/>
                </a:solidFill>
                <a:effectLst/>
                <a:latin typeface="Calibri" panose="020F0502020204030204" pitchFamily="34" charset="0"/>
                <a:cs typeface="Calibri" panose="020F0502020204030204" pitchFamily="34" charset="0"/>
              </a:rPr>
              <a:t>must be started at pitch number 39 or lower.</a:t>
            </a:r>
          </a:p>
        </p:txBody>
      </p:sp>
      <p:sp>
        <p:nvSpPr>
          <p:cNvPr id="2" name="Slide Number Placeholder 1">
            <a:extLst>
              <a:ext uri="{FF2B5EF4-FFF2-40B4-BE49-F238E27FC236}">
                <a16:creationId xmlns:a16="http://schemas.microsoft.com/office/drawing/2014/main" id="{F8EB5AE4-373F-58AF-6FEF-573DFA1595A2}"/>
              </a:ext>
            </a:extLst>
          </p:cNvPr>
          <p:cNvSpPr>
            <a:spLocks noGrp="1"/>
          </p:cNvSpPr>
          <p:nvPr>
            <p:ph type="sldNum" sz="quarter" idx="12"/>
          </p:nvPr>
        </p:nvSpPr>
        <p:spPr/>
        <p:txBody>
          <a:bodyPr/>
          <a:lstStyle/>
          <a:p>
            <a:pPr>
              <a:defRPr/>
            </a:pPr>
            <a:fld id="{8DF924FF-446F-4E20-9235-672FAB9C702C}" type="slidenum">
              <a:rPr lang="en-US" smtClean="0"/>
              <a:pPr>
                <a:defRPr/>
              </a:pPr>
              <a:t>3</a:t>
            </a:fld>
            <a:endParaRPr lang="en-US" dirty="0"/>
          </a:p>
        </p:txBody>
      </p:sp>
    </p:spTree>
    <p:extLst>
      <p:ext uri="{BB962C8B-B14F-4D97-AF65-F5344CB8AC3E}">
        <p14:creationId xmlns:p14="http://schemas.microsoft.com/office/powerpoint/2010/main" val="130171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30B77DF-6A29-123F-DF29-AAD59D54B85E}"/>
              </a:ext>
            </a:extLst>
          </p:cNvPr>
          <p:cNvSpPr txBox="1"/>
          <p:nvPr/>
        </p:nvSpPr>
        <p:spPr>
          <a:xfrm>
            <a:off x="253012" y="136524"/>
            <a:ext cx="8641080" cy="6247864"/>
          </a:xfrm>
          <a:prstGeom prst="rect">
            <a:avLst/>
          </a:prstGeom>
          <a:noFill/>
        </p:spPr>
        <p:txBody>
          <a:bodyPr wrap="square">
            <a:spAutoFit/>
          </a:bodyPr>
          <a:lstStyle/>
          <a:p>
            <a:pPr algn="l"/>
            <a:r>
              <a:rPr lang="en-US" sz="1600" b="1" i="0" u="sng" dirty="0">
                <a:solidFill>
                  <a:srgbClr val="1D2228"/>
                </a:solidFill>
                <a:effectLst/>
                <a:latin typeface="Calibri" panose="020F0502020204030204" pitchFamily="34" charset="0"/>
                <a:cs typeface="Calibri" panose="020F0502020204030204" pitchFamily="34" charset="0"/>
              </a:rPr>
              <a:t>Regulation VI - Pitchers</a:t>
            </a:r>
          </a:p>
          <a:p>
            <a:pPr algn="l">
              <a:lnSpc>
                <a:spcPts val="1000"/>
              </a:lnSpc>
            </a:pPr>
            <a:endParaRPr lang="en-US" sz="1600" dirty="0">
              <a:solidFill>
                <a:srgbClr val="1D2228"/>
              </a:solidFill>
              <a:latin typeface="Calibri" panose="020F0502020204030204" pitchFamily="34" charset="0"/>
              <a:cs typeface="Calibri" panose="020F0502020204030204" pitchFamily="34" charset="0"/>
            </a:endParaRPr>
          </a:p>
          <a:p>
            <a:pPr algn="l"/>
            <a:r>
              <a:rPr lang="en-US" sz="1600" dirty="0">
                <a:solidFill>
                  <a:srgbClr val="1D2228"/>
                </a:solidFill>
                <a:latin typeface="Calibri" panose="020F0502020204030204" pitchFamily="34" charset="0"/>
                <a:cs typeface="Calibri" panose="020F0502020204030204" pitchFamily="34" charset="0"/>
              </a:rPr>
              <a:t>(d) </a:t>
            </a:r>
            <a:r>
              <a:rPr lang="en-US" sz="1600" dirty="0">
                <a:latin typeface="Calibri" panose="020F0502020204030204" pitchFamily="34" charset="0"/>
                <a:cs typeface="Calibri" panose="020F0502020204030204" pitchFamily="34" charset="0"/>
              </a:rPr>
              <a:t>Pitchers league age 14 and under must adhere to the following rest requirements:</a:t>
            </a:r>
          </a:p>
          <a:p>
            <a:pPr algn="l"/>
            <a:endParaRPr lang="en-US" sz="1600" dirty="0">
              <a:latin typeface="Calibri" panose="020F0502020204030204" pitchFamily="34" charset="0"/>
              <a:cs typeface="Calibri" panose="020F0502020204030204" pitchFamily="34" charset="0"/>
            </a:endParaRPr>
          </a:p>
          <a:p>
            <a:pPr algn="l"/>
            <a:endParaRPr lang="en-US" sz="1600" dirty="0">
              <a:latin typeface="Calibri" panose="020F0502020204030204" pitchFamily="34" charset="0"/>
              <a:cs typeface="Calibri" panose="020F0502020204030204" pitchFamily="34" charset="0"/>
            </a:endParaRPr>
          </a:p>
          <a:p>
            <a:pPr algn="l"/>
            <a:endParaRPr lang="en-US" sz="1600" dirty="0">
              <a:latin typeface="Calibri" panose="020F0502020204030204" pitchFamily="34" charset="0"/>
              <a:cs typeface="Calibri" panose="020F0502020204030204" pitchFamily="34" charset="0"/>
            </a:endParaRPr>
          </a:p>
          <a:p>
            <a:pPr algn="l"/>
            <a:endParaRPr lang="en-US" sz="1600" dirty="0">
              <a:latin typeface="Calibri" panose="020F0502020204030204" pitchFamily="34" charset="0"/>
              <a:cs typeface="Calibri" panose="020F0502020204030204" pitchFamily="34" charset="0"/>
            </a:endParaRPr>
          </a:p>
          <a:p>
            <a:pPr algn="l"/>
            <a:endParaRPr lang="en-US" sz="1600" dirty="0">
              <a:latin typeface="Calibri" panose="020F0502020204030204" pitchFamily="34" charset="0"/>
              <a:cs typeface="Calibri" panose="020F0502020204030204" pitchFamily="34" charset="0"/>
            </a:endParaRPr>
          </a:p>
          <a:p>
            <a:pPr algn="l"/>
            <a:endParaRPr lang="en-US" sz="1600" dirty="0">
              <a:latin typeface="Calibri" panose="020F0502020204030204" pitchFamily="34" charset="0"/>
              <a:cs typeface="Calibri" panose="020F0502020204030204" pitchFamily="34" charset="0"/>
            </a:endParaRPr>
          </a:p>
          <a:p>
            <a:pPr algn="l"/>
            <a:endParaRPr lang="en-US" sz="1600" dirty="0">
              <a:latin typeface="Calibri" panose="020F0502020204030204" pitchFamily="34" charset="0"/>
              <a:cs typeface="Calibri" panose="020F0502020204030204" pitchFamily="34" charset="0"/>
            </a:endParaRPr>
          </a:p>
          <a:p>
            <a:pPr algn="l"/>
            <a:r>
              <a:rPr lang="en-US" sz="1600" dirty="0">
                <a:latin typeface="Calibri" panose="020F0502020204030204" pitchFamily="34" charset="0"/>
                <a:cs typeface="Calibri" panose="020F0502020204030204" pitchFamily="34" charset="0"/>
              </a:rPr>
              <a:t>(d) Pitchers league age 15-16 must adhere to the following rest requirements:</a:t>
            </a:r>
          </a:p>
          <a:p>
            <a:pPr algn="l"/>
            <a:endParaRPr lang="en-US" sz="1600" dirty="0">
              <a:solidFill>
                <a:srgbClr val="1D2228"/>
              </a:solidFill>
              <a:latin typeface="Calibri" panose="020F0502020204030204" pitchFamily="34" charset="0"/>
              <a:cs typeface="Calibri" panose="020F0502020204030204" pitchFamily="34" charset="0"/>
            </a:endParaRPr>
          </a:p>
          <a:p>
            <a:pPr algn="l"/>
            <a:endParaRPr lang="en-US" sz="1600" dirty="0">
              <a:solidFill>
                <a:srgbClr val="1D2228"/>
              </a:solidFill>
              <a:latin typeface="Calibri" panose="020F0502020204030204" pitchFamily="34" charset="0"/>
              <a:cs typeface="Calibri" panose="020F0502020204030204" pitchFamily="34" charset="0"/>
            </a:endParaRPr>
          </a:p>
          <a:p>
            <a:pPr algn="l"/>
            <a:endParaRPr lang="en-US" sz="1600" b="0" dirty="0">
              <a:solidFill>
                <a:srgbClr val="1D2228"/>
              </a:solidFill>
              <a:latin typeface="Calibri" panose="020F0502020204030204" pitchFamily="34" charset="0"/>
              <a:cs typeface="Calibri" panose="020F0502020204030204" pitchFamily="34" charset="0"/>
            </a:endParaRPr>
          </a:p>
          <a:p>
            <a:pPr algn="l"/>
            <a:endParaRPr lang="en-US" sz="1600" dirty="0">
              <a:solidFill>
                <a:srgbClr val="1D2228"/>
              </a:solidFill>
              <a:latin typeface="Calibri" panose="020F0502020204030204" pitchFamily="34" charset="0"/>
              <a:cs typeface="Calibri" panose="020F0502020204030204" pitchFamily="34" charset="0"/>
            </a:endParaRPr>
          </a:p>
          <a:p>
            <a:pPr algn="l"/>
            <a:endParaRPr lang="en-US" sz="1600" b="0" dirty="0">
              <a:solidFill>
                <a:srgbClr val="1D2228"/>
              </a:solidFill>
              <a:latin typeface="Calibri" panose="020F0502020204030204" pitchFamily="34" charset="0"/>
              <a:cs typeface="Calibri" panose="020F0502020204030204" pitchFamily="34" charset="0"/>
            </a:endParaRPr>
          </a:p>
          <a:p>
            <a:pPr algn="l"/>
            <a:endParaRPr lang="en-US" sz="1600" dirty="0">
              <a:solidFill>
                <a:srgbClr val="1D2228"/>
              </a:solidFill>
              <a:latin typeface="Calibri" panose="020F0502020204030204" pitchFamily="34" charset="0"/>
              <a:cs typeface="Calibri" panose="020F0502020204030204" pitchFamily="34" charset="0"/>
            </a:endParaRPr>
          </a:p>
          <a:p>
            <a:pPr algn="l"/>
            <a:endParaRPr lang="en-US" sz="1600" b="0" dirty="0">
              <a:solidFill>
                <a:srgbClr val="1D2228"/>
              </a:solidFill>
              <a:latin typeface="Calibri" panose="020F0502020204030204" pitchFamily="34" charset="0"/>
              <a:cs typeface="Calibri" panose="020F0502020204030204" pitchFamily="34" charset="0"/>
            </a:endParaRPr>
          </a:p>
          <a:p>
            <a:pPr marL="285750" indent="-285750" algn="l">
              <a:buFont typeface="Arial" panose="020B0604020202020204" pitchFamily="34" charset="0"/>
              <a:buChar char="•"/>
            </a:pPr>
            <a:endParaRPr lang="en-US" sz="1600" i="1" u="sng" dirty="0">
              <a:solidFill>
                <a:srgbClr val="1D2228"/>
              </a:solidFill>
              <a:latin typeface="Calibri" panose="020F0502020204030204" pitchFamily="34" charset="0"/>
              <a:cs typeface="Calibri" panose="020F0502020204030204" pitchFamily="34" charset="0"/>
            </a:endParaRPr>
          </a:p>
          <a:p>
            <a:pPr marL="285750" indent="-285750" algn="l">
              <a:buFont typeface="Arial" panose="020B0604020202020204" pitchFamily="34" charset="0"/>
              <a:buChar char="•"/>
            </a:pPr>
            <a:r>
              <a:rPr lang="en-US" sz="1600" i="1" u="sng" dirty="0">
                <a:solidFill>
                  <a:srgbClr val="1D2228"/>
                </a:solidFill>
                <a:latin typeface="Calibri" panose="020F0502020204030204" pitchFamily="34" charset="0"/>
                <a:cs typeface="Calibri" panose="020F0502020204030204" pitchFamily="34" charset="0"/>
              </a:rPr>
              <a:t>Under no circumstances shall a player pitch in three (3) consecutive days regardless of age</a:t>
            </a:r>
          </a:p>
          <a:p>
            <a:pPr algn="l"/>
            <a:endParaRPr lang="en-US" sz="1600" b="0" dirty="0">
              <a:solidFill>
                <a:srgbClr val="1D2228"/>
              </a:solidFill>
              <a:latin typeface="Calibri" panose="020F0502020204030204" pitchFamily="34" charset="0"/>
              <a:cs typeface="Calibri" panose="020F0502020204030204" pitchFamily="34" charset="0"/>
            </a:endParaRPr>
          </a:p>
          <a:p>
            <a:pPr marL="285750" indent="-285750" algn="l">
              <a:buFont typeface="Arial" panose="020B0604020202020204" pitchFamily="34" charset="0"/>
              <a:buChar char="•"/>
            </a:pPr>
            <a:r>
              <a:rPr lang="en-US" sz="1600" b="0" dirty="0">
                <a:solidFill>
                  <a:srgbClr val="1D2228"/>
                </a:solidFill>
                <a:latin typeface="Calibri" panose="020F0502020204030204" pitchFamily="34" charset="0"/>
                <a:cs typeface="Calibri" panose="020F0502020204030204" pitchFamily="34" charset="0"/>
              </a:rPr>
              <a:t>A </a:t>
            </a:r>
            <a:r>
              <a:rPr lang="en-US" sz="1600" dirty="0">
                <a:solidFill>
                  <a:srgbClr val="1D2228"/>
                </a:solidFill>
                <a:latin typeface="Calibri" panose="020F0502020204030204" pitchFamily="34" charset="0"/>
                <a:cs typeface="Calibri" panose="020F0502020204030204" pitchFamily="34" charset="0"/>
              </a:rPr>
              <a:t>pitcher’s pitch count for the purposes of day(s) rest threshold is determined by </a:t>
            </a:r>
            <a:r>
              <a:rPr lang="en-US" sz="1600" b="1" i="1" u="sng" dirty="0">
                <a:solidFill>
                  <a:srgbClr val="1D2228"/>
                </a:solidFill>
                <a:latin typeface="Calibri" panose="020F0502020204030204" pitchFamily="34" charset="0"/>
                <a:cs typeface="Calibri" panose="020F0502020204030204" pitchFamily="34" charset="0"/>
              </a:rPr>
              <a:t>the first pitch thrown to a batter</a:t>
            </a:r>
            <a:r>
              <a:rPr lang="en-US" sz="1600" dirty="0">
                <a:solidFill>
                  <a:srgbClr val="1D2228"/>
                </a:solidFill>
                <a:latin typeface="Calibri" panose="020F0502020204030204" pitchFamily="34" charset="0"/>
                <a:cs typeface="Calibri" panose="020F0502020204030204" pitchFamily="34" charset="0"/>
              </a:rPr>
              <a:t>. </a:t>
            </a:r>
          </a:p>
          <a:p>
            <a:pPr marL="742950" lvl="1" indent="-285750" algn="l">
              <a:buFont typeface="Wingdings" panose="05000000000000000000" pitchFamily="2" charset="2"/>
              <a:buChar char="Ø"/>
            </a:pPr>
            <a:r>
              <a:rPr lang="en-US" sz="1600" dirty="0">
                <a:latin typeface="Calibri" panose="020F0502020204030204" pitchFamily="34" charset="0"/>
                <a:cs typeface="Calibri" panose="020F0502020204030204" pitchFamily="34" charset="0"/>
              </a:rPr>
              <a:t>Example: a 12 year old pitcher who has thrown 49 or fewer pitches is OK to pitch to the next batter and still maintain 2 calendar days of rest.  A pitcher who has thrown 50 is not</a:t>
            </a:r>
            <a:endParaRPr lang="en-US" sz="1600" b="0" dirty="0">
              <a:solidFill>
                <a:srgbClr val="1D2228"/>
              </a:solidFill>
              <a:latin typeface="Calibri" panose="020F0502020204030204" pitchFamily="34" charset="0"/>
              <a:cs typeface="Calibri" panose="020F0502020204030204" pitchFamily="34" charset="0"/>
            </a:endParaRPr>
          </a:p>
        </p:txBody>
      </p:sp>
      <p:graphicFrame>
        <p:nvGraphicFramePr>
          <p:cNvPr id="2" name="Table 2">
            <a:extLst>
              <a:ext uri="{FF2B5EF4-FFF2-40B4-BE49-F238E27FC236}">
                <a16:creationId xmlns:a16="http://schemas.microsoft.com/office/drawing/2014/main" id="{42807F7F-38DD-B7CE-F893-008879734D4A}"/>
              </a:ext>
            </a:extLst>
          </p:cNvPr>
          <p:cNvGraphicFramePr>
            <a:graphicFrameLocks noGrp="1"/>
          </p:cNvGraphicFramePr>
          <p:nvPr>
            <p:extLst>
              <p:ext uri="{D42A27DB-BD31-4B8C-83A1-F6EECF244321}">
                <p14:modId xmlns:p14="http://schemas.microsoft.com/office/powerpoint/2010/main" val="1892778720"/>
              </p:ext>
            </p:extLst>
          </p:nvPr>
        </p:nvGraphicFramePr>
        <p:xfrm>
          <a:off x="1524000" y="855462"/>
          <a:ext cx="4623236" cy="1554480"/>
        </p:xfrm>
        <a:graphic>
          <a:graphicData uri="http://schemas.openxmlformats.org/drawingml/2006/table">
            <a:tbl>
              <a:tblPr firstRow="1" bandRow="1">
                <a:tableStyleId>{5C22544A-7EE6-4342-B048-85BDC9FD1C3A}</a:tableStyleId>
              </a:tblPr>
              <a:tblGrid>
                <a:gridCol w="2311618">
                  <a:extLst>
                    <a:ext uri="{9D8B030D-6E8A-4147-A177-3AD203B41FA5}">
                      <a16:colId xmlns:a16="http://schemas.microsoft.com/office/drawing/2014/main" val="4043560149"/>
                    </a:ext>
                  </a:extLst>
                </a:gridCol>
                <a:gridCol w="2311618">
                  <a:extLst>
                    <a:ext uri="{9D8B030D-6E8A-4147-A177-3AD203B41FA5}">
                      <a16:colId xmlns:a16="http://schemas.microsoft.com/office/drawing/2014/main" val="3681003668"/>
                    </a:ext>
                  </a:extLst>
                </a:gridCol>
              </a:tblGrid>
              <a:tr h="259080">
                <a:tc>
                  <a:txBody>
                    <a:bodyPr/>
                    <a:lstStyle/>
                    <a:p>
                      <a:pPr algn="ctr"/>
                      <a:r>
                        <a:rPr lang="en-US" sz="1200" dirty="0">
                          <a:solidFill>
                            <a:schemeClr val="tx1"/>
                          </a:solidFill>
                          <a:latin typeface="Calibri" panose="020F0502020204030204" pitchFamily="34" charset="0"/>
                          <a:cs typeface="Calibri" panose="020F0502020204030204" pitchFamily="34" charset="0"/>
                        </a:rPr>
                        <a:t># of Pitches in a Day</a:t>
                      </a:r>
                    </a:p>
                  </a:txBody>
                  <a:tcPr marL="69349" marR="69349" marT="34674" marB="34674"/>
                </a:tc>
                <a:tc>
                  <a:txBody>
                    <a:bodyPr/>
                    <a:lstStyle/>
                    <a:p>
                      <a:pPr algn="ctr"/>
                      <a:r>
                        <a:rPr lang="en-US" sz="1200" dirty="0">
                          <a:solidFill>
                            <a:schemeClr val="tx1"/>
                          </a:solidFill>
                          <a:latin typeface="Calibri" panose="020F0502020204030204" pitchFamily="34" charset="0"/>
                          <a:cs typeface="Calibri" panose="020F0502020204030204" pitchFamily="34" charset="0"/>
                        </a:rPr>
                        <a:t>Calendar Days of Rest</a:t>
                      </a:r>
                    </a:p>
                  </a:txBody>
                  <a:tcPr marL="69349" marR="69349" marT="34674" marB="34674"/>
                </a:tc>
                <a:extLst>
                  <a:ext uri="{0D108BD9-81ED-4DB2-BD59-A6C34878D82A}">
                    <a16:rowId xmlns:a16="http://schemas.microsoft.com/office/drawing/2014/main" val="639959495"/>
                  </a:ext>
                </a:extLst>
              </a:tr>
              <a:tr h="259080">
                <a:tc>
                  <a:txBody>
                    <a:bodyPr/>
                    <a:lstStyle/>
                    <a:p>
                      <a:pPr algn="ctr"/>
                      <a:r>
                        <a:rPr lang="en-US" sz="1200" dirty="0">
                          <a:solidFill>
                            <a:schemeClr val="tx1"/>
                          </a:solidFill>
                          <a:latin typeface="Calibri" panose="020F0502020204030204" pitchFamily="34" charset="0"/>
                          <a:cs typeface="Calibri" panose="020F0502020204030204" pitchFamily="34" charset="0"/>
                        </a:rPr>
                        <a:t>66+</a:t>
                      </a:r>
                    </a:p>
                  </a:txBody>
                  <a:tcPr marL="69349" marR="69349" marT="34674" marB="34674"/>
                </a:tc>
                <a:tc>
                  <a:txBody>
                    <a:bodyPr/>
                    <a:lstStyle/>
                    <a:p>
                      <a:pPr algn="ctr"/>
                      <a:r>
                        <a:rPr lang="en-US" sz="1200" dirty="0">
                          <a:solidFill>
                            <a:schemeClr val="tx1"/>
                          </a:solidFill>
                          <a:latin typeface="Calibri" panose="020F0502020204030204" pitchFamily="34" charset="0"/>
                          <a:cs typeface="Calibri" panose="020F0502020204030204" pitchFamily="34" charset="0"/>
                        </a:rPr>
                        <a:t>4</a:t>
                      </a:r>
                    </a:p>
                  </a:txBody>
                  <a:tcPr marL="69349" marR="69349" marT="34674" marB="34674"/>
                </a:tc>
                <a:extLst>
                  <a:ext uri="{0D108BD9-81ED-4DB2-BD59-A6C34878D82A}">
                    <a16:rowId xmlns:a16="http://schemas.microsoft.com/office/drawing/2014/main" val="2868809202"/>
                  </a:ext>
                </a:extLst>
              </a:tr>
              <a:tr h="259080">
                <a:tc>
                  <a:txBody>
                    <a:bodyPr/>
                    <a:lstStyle/>
                    <a:p>
                      <a:pPr algn="ctr"/>
                      <a:r>
                        <a:rPr lang="en-US" sz="1200" dirty="0">
                          <a:solidFill>
                            <a:schemeClr val="tx1"/>
                          </a:solidFill>
                          <a:latin typeface="Calibri" panose="020F0502020204030204" pitchFamily="34" charset="0"/>
                          <a:cs typeface="Calibri" panose="020F0502020204030204" pitchFamily="34" charset="0"/>
                        </a:rPr>
                        <a:t>51 - 65</a:t>
                      </a:r>
                    </a:p>
                  </a:txBody>
                  <a:tcPr marL="69349" marR="69349" marT="34674" marB="34674"/>
                </a:tc>
                <a:tc>
                  <a:txBody>
                    <a:bodyPr/>
                    <a:lstStyle/>
                    <a:p>
                      <a:pPr algn="ctr"/>
                      <a:r>
                        <a:rPr lang="en-US" sz="1200" dirty="0">
                          <a:solidFill>
                            <a:schemeClr val="tx1"/>
                          </a:solidFill>
                          <a:latin typeface="Calibri" panose="020F0502020204030204" pitchFamily="34" charset="0"/>
                          <a:cs typeface="Calibri" panose="020F0502020204030204" pitchFamily="34" charset="0"/>
                        </a:rPr>
                        <a:t>3</a:t>
                      </a:r>
                    </a:p>
                  </a:txBody>
                  <a:tcPr marL="69349" marR="69349" marT="34674" marB="34674"/>
                </a:tc>
                <a:extLst>
                  <a:ext uri="{0D108BD9-81ED-4DB2-BD59-A6C34878D82A}">
                    <a16:rowId xmlns:a16="http://schemas.microsoft.com/office/drawing/2014/main" val="3654704650"/>
                  </a:ext>
                </a:extLst>
              </a:tr>
              <a:tr h="259080">
                <a:tc>
                  <a:txBody>
                    <a:bodyPr/>
                    <a:lstStyle/>
                    <a:p>
                      <a:pPr algn="ctr"/>
                      <a:r>
                        <a:rPr lang="en-US" sz="1200" dirty="0">
                          <a:solidFill>
                            <a:schemeClr val="tx1"/>
                          </a:solidFill>
                          <a:latin typeface="Calibri" panose="020F0502020204030204" pitchFamily="34" charset="0"/>
                          <a:cs typeface="Calibri" panose="020F0502020204030204" pitchFamily="34" charset="0"/>
                        </a:rPr>
                        <a:t>36 - 50</a:t>
                      </a:r>
                    </a:p>
                  </a:txBody>
                  <a:tcPr marL="69349" marR="69349" marT="34674" marB="34674"/>
                </a:tc>
                <a:tc>
                  <a:txBody>
                    <a:bodyPr/>
                    <a:lstStyle/>
                    <a:p>
                      <a:pPr algn="ctr"/>
                      <a:r>
                        <a:rPr lang="en-US" sz="1200" dirty="0">
                          <a:solidFill>
                            <a:schemeClr val="tx1"/>
                          </a:solidFill>
                          <a:latin typeface="Calibri" panose="020F0502020204030204" pitchFamily="34" charset="0"/>
                          <a:cs typeface="Calibri" panose="020F0502020204030204" pitchFamily="34" charset="0"/>
                        </a:rPr>
                        <a:t>2</a:t>
                      </a:r>
                    </a:p>
                  </a:txBody>
                  <a:tcPr marL="69349" marR="69349" marT="34674" marB="34674"/>
                </a:tc>
                <a:extLst>
                  <a:ext uri="{0D108BD9-81ED-4DB2-BD59-A6C34878D82A}">
                    <a16:rowId xmlns:a16="http://schemas.microsoft.com/office/drawing/2014/main" val="1069483821"/>
                  </a:ext>
                </a:extLst>
              </a:tr>
              <a:tr h="259080">
                <a:tc>
                  <a:txBody>
                    <a:bodyPr/>
                    <a:lstStyle/>
                    <a:p>
                      <a:pPr algn="ctr"/>
                      <a:r>
                        <a:rPr lang="en-US" sz="1200" dirty="0">
                          <a:solidFill>
                            <a:schemeClr val="tx1"/>
                          </a:solidFill>
                          <a:latin typeface="Calibri" panose="020F0502020204030204" pitchFamily="34" charset="0"/>
                          <a:cs typeface="Calibri" panose="020F0502020204030204" pitchFamily="34" charset="0"/>
                        </a:rPr>
                        <a:t>21 - 35</a:t>
                      </a:r>
                    </a:p>
                  </a:txBody>
                  <a:tcPr marL="69349" marR="69349" marT="34674" marB="34674"/>
                </a:tc>
                <a:tc>
                  <a:txBody>
                    <a:bodyPr/>
                    <a:lstStyle/>
                    <a:p>
                      <a:pPr algn="ctr"/>
                      <a:r>
                        <a:rPr lang="en-US" sz="1200" dirty="0">
                          <a:solidFill>
                            <a:schemeClr val="tx1"/>
                          </a:solidFill>
                          <a:latin typeface="Calibri" panose="020F0502020204030204" pitchFamily="34" charset="0"/>
                          <a:cs typeface="Calibri" panose="020F0502020204030204" pitchFamily="34" charset="0"/>
                        </a:rPr>
                        <a:t>1</a:t>
                      </a:r>
                    </a:p>
                  </a:txBody>
                  <a:tcPr marL="69349" marR="69349" marT="34674" marB="34674"/>
                </a:tc>
                <a:extLst>
                  <a:ext uri="{0D108BD9-81ED-4DB2-BD59-A6C34878D82A}">
                    <a16:rowId xmlns:a16="http://schemas.microsoft.com/office/drawing/2014/main" val="1273313006"/>
                  </a:ext>
                </a:extLst>
              </a:tr>
              <a:tr h="259080">
                <a:tc>
                  <a:txBody>
                    <a:bodyPr/>
                    <a:lstStyle/>
                    <a:p>
                      <a:pPr algn="ctr"/>
                      <a:r>
                        <a:rPr lang="en-US" sz="1200" dirty="0">
                          <a:solidFill>
                            <a:schemeClr val="tx1"/>
                          </a:solidFill>
                          <a:latin typeface="Calibri" panose="020F0502020204030204" pitchFamily="34" charset="0"/>
                          <a:cs typeface="Calibri" panose="020F0502020204030204" pitchFamily="34" charset="0"/>
                        </a:rPr>
                        <a:t>1 - 20</a:t>
                      </a:r>
                    </a:p>
                  </a:txBody>
                  <a:tcPr marL="69349" marR="69349" marT="34674" marB="34674"/>
                </a:tc>
                <a:tc>
                  <a:txBody>
                    <a:bodyPr/>
                    <a:lstStyle/>
                    <a:p>
                      <a:pPr algn="ctr"/>
                      <a:r>
                        <a:rPr lang="en-US" sz="1200" dirty="0">
                          <a:solidFill>
                            <a:schemeClr val="tx1"/>
                          </a:solidFill>
                          <a:latin typeface="Calibri" panose="020F0502020204030204" pitchFamily="34" charset="0"/>
                          <a:cs typeface="Calibri" panose="020F0502020204030204" pitchFamily="34" charset="0"/>
                        </a:rPr>
                        <a:t>0</a:t>
                      </a:r>
                    </a:p>
                  </a:txBody>
                  <a:tcPr marL="69349" marR="69349" marT="34674" marB="34674"/>
                </a:tc>
                <a:extLst>
                  <a:ext uri="{0D108BD9-81ED-4DB2-BD59-A6C34878D82A}">
                    <a16:rowId xmlns:a16="http://schemas.microsoft.com/office/drawing/2014/main" val="3706102150"/>
                  </a:ext>
                </a:extLst>
              </a:tr>
            </a:tbl>
          </a:graphicData>
        </a:graphic>
      </p:graphicFrame>
      <p:graphicFrame>
        <p:nvGraphicFramePr>
          <p:cNvPr id="7" name="Table 7">
            <a:extLst>
              <a:ext uri="{FF2B5EF4-FFF2-40B4-BE49-F238E27FC236}">
                <a16:creationId xmlns:a16="http://schemas.microsoft.com/office/drawing/2014/main" id="{FC8004A9-CCB1-F0C9-B5A2-F1E722355917}"/>
              </a:ext>
            </a:extLst>
          </p:cNvPr>
          <p:cNvGraphicFramePr>
            <a:graphicFrameLocks noGrp="1"/>
          </p:cNvGraphicFramePr>
          <p:nvPr>
            <p:extLst>
              <p:ext uri="{D42A27DB-BD31-4B8C-83A1-F6EECF244321}">
                <p14:modId xmlns:p14="http://schemas.microsoft.com/office/powerpoint/2010/main" val="3998976811"/>
              </p:ext>
            </p:extLst>
          </p:nvPr>
        </p:nvGraphicFramePr>
        <p:xfrm>
          <a:off x="1524000" y="2842685"/>
          <a:ext cx="4668220" cy="1554480"/>
        </p:xfrm>
        <a:graphic>
          <a:graphicData uri="http://schemas.openxmlformats.org/drawingml/2006/table">
            <a:tbl>
              <a:tblPr firstRow="1" bandRow="1">
                <a:tableStyleId>{5C22544A-7EE6-4342-B048-85BDC9FD1C3A}</a:tableStyleId>
              </a:tblPr>
              <a:tblGrid>
                <a:gridCol w="2334110">
                  <a:extLst>
                    <a:ext uri="{9D8B030D-6E8A-4147-A177-3AD203B41FA5}">
                      <a16:colId xmlns:a16="http://schemas.microsoft.com/office/drawing/2014/main" val="1717553689"/>
                    </a:ext>
                  </a:extLst>
                </a:gridCol>
                <a:gridCol w="2334110">
                  <a:extLst>
                    <a:ext uri="{9D8B030D-6E8A-4147-A177-3AD203B41FA5}">
                      <a16:colId xmlns:a16="http://schemas.microsoft.com/office/drawing/2014/main" val="3513589867"/>
                    </a:ext>
                  </a:extLst>
                </a:gridCol>
              </a:tblGrid>
              <a:tr h="259080">
                <a:tc>
                  <a:txBody>
                    <a:bodyPr/>
                    <a:lstStyle/>
                    <a:p>
                      <a:pPr algn="ctr"/>
                      <a:r>
                        <a:rPr lang="en-US" sz="1200" dirty="0">
                          <a:solidFill>
                            <a:schemeClr val="tx1"/>
                          </a:solidFill>
                          <a:latin typeface="Calibri" panose="020F0502020204030204" pitchFamily="34" charset="0"/>
                          <a:cs typeface="Calibri" panose="020F0502020204030204" pitchFamily="34" charset="0"/>
                        </a:rPr>
                        <a:t># of Pitches in a Day</a:t>
                      </a:r>
                    </a:p>
                  </a:txBody>
                  <a:tcPr marL="70024" marR="70024" marT="35013" marB="35013"/>
                </a:tc>
                <a:tc>
                  <a:txBody>
                    <a:bodyPr/>
                    <a:lstStyle/>
                    <a:p>
                      <a:pPr algn="ctr"/>
                      <a:r>
                        <a:rPr lang="en-US" sz="1200" dirty="0">
                          <a:solidFill>
                            <a:schemeClr val="tx1"/>
                          </a:solidFill>
                          <a:latin typeface="Calibri" panose="020F0502020204030204" pitchFamily="34" charset="0"/>
                          <a:cs typeface="Calibri" panose="020F0502020204030204" pitchFamily="34" charset="0"/>
                        </a:rPr>
                        <a:t>Calendar Days of Rest</a:t>
                      </a:r>
                    </a:p>
                  </a:txBody>
                  <a:tcPr marL="70024" marR="70024" marT="35013" marB="35013"/>
                </a:tc>
                <a:extLst>
                  <a:ext uri="{0D108BD9-81ED-4DB2-BD59-A6C34878D82A}">
                    <a16:rowId xmlns:a16="http://schemas.microsoft.com/office/drawing/2014/main" val="3660530292"/>
                  </a:ext>
                </a:extLst>
              </a:tr>
              <a:tr h="259080">
                <a:tc>
                  <a:txBody>
                    <a:bodyPr/>
                    <a:lstStyle/>
                    <a:p>
                      <a:pPr algn="ctr"/>
                      <a:r>
                        <a:rPr lang="en-US" sz="1200" dirty="0">
                          <a:solidFill>
                            <a:schemeClr val="tx1"/>
                          </a:solidFill>
                          <a:latin typeface="Calibri" panose="020F0502020204030204" pitchFamily="34" charset="0"/>
                          <a:cs typeface="Calibri" panose="020F0502020204030204" pitchFamily="34" charset="0"/>
                        </a:rPr>
                        <a:t>76+</a:t>
                      </a:r>
                    </a:p>
                  </a:txBody>
                  <a:tcPr marL="70024" marR="70024" marT="35013" marB="35013"/>
                </a:tc>
                <a:tc>
                  <a:txBody>
                    <a:bodyPr/>
                    <a:lstStyle/>
                    <a:p>
                      <a:pPr algn="ctr"/>
                      <a:r>
                        <a:rPr lang="en-US" sz="1200" dirty="0">
                          <a:solidFill>
                            <a:schemeClr val="tx1"/>
                          </a:solidFill>
                          <a:latin typeface="Calibri" panose="020F0502020204030204" pitchFamily="34" charset="0"/>
                          <a:cs typeface="Calibri" panose="020F0502020204030204" pitchFamily="34" charset="0"/>
                        </a:rPr>
                        <a:t>4</a:t>
                      </a:r>
                    </a:p>
                  </a:txBody>
                  <a:tcPr marL="70024" marR="70024" marT="35013" marB="35013"/>
                </a:tc>
                <a:extLst>
                  <a:ext uri="{0D108BD9-81ED-4DB2-BD59-A6C34878D82A}">
                    <a16:rowId xmlns:a16="http://schemas.microsoft.com/office/drawing/2014/main" val="67230740"/>
                  </a:ext>
                </a:extLst>
              </a:tr>
              <a:tr h="259080">
                <a:tc>
                  <a:txBody>
                    <a:bodyPr/>
                    <a:lstStyle/>
                    <a:p>
                      <a:pPr algn="ctr"/>
                      <a:r>
                        <a:rPr lang="en-US" sz="1200" dirty="0">
                          <a:solidFill>
                            <a:schemeClr val="tx1"/>
                          </a:solidFill>
                          <a:latin typeface="Calibri" panose="020F0502020204030204" pitchFamily="34" charset="0"/>
                          <a:cs typeface="Calibri" panose="020F0502020204030204" pitchFamily="34" charset="0"/>
                        </a:rPr>
                        <a:t>61 - 75</a:t>
                      </a:r>
                    </a:p>
                  </a:txBody>
                  <a:tcPr marL="70024" marR="70024" marT="35013" marB="35013"/>
                </a:tc>
                <a:tc>
                  <a:txBody>
                    <a:bodyPr/>
                    <a:lstStyle/>
                    <a:p>
                      <a:pPr algn="ctr"/>
                      <a:r>
                        <a:rPr lang="en-US" sz="1200" dirty="0">
                          <a:solidFill>
                            <a:schemeClr val="tx1"/>
                          </a:solidFill>
                          <a:latin typeface="Calibri" panose="020F0502020204030204" pitchFamily="34" charset="0"/>
                          <a:cs typeface="Calibri" panose="020F0502020204030204" pitchFamily="34" charset="0"/>
                        </a:rPr>
                        <a:t>3</a:t>
                      </a:r>
                    </a:p>
                  </a:txBody>
                  <a:tcPr marL="70024" marR="70024" marT="35013" marB="35013"/>
                </a:tc>
                <a:extLst>
                  <a:ext uri="{0D108BD9-81ED-4DB2-BD59-A6C34878D82A}">
                    <a16:rowId xmlns:a16="http://schemas.microsoft.com/office/drawing/2014/main" val="2483326350"/>
                  </a:ext>
                </a:extLst>
              </a:tr>
              <a:tr h="259080">
                <a:tc>
                  <a:txBody>
                    <a:bodyPr/>
                    <a:lstStyle/>
                    <a:p>
                      <a:pPr algn="ctr"/>
                      <a:r>
                        <a:rPr lang="en-US" sz="1200" dirty="0">
                          <a:solidFill>
                            <a:schemeClr val="tx1"/>
                          </a:solidFill>
                          <a:latin typeface="Calibri" panose="020F0502020204030204" pitchFamily="34" charset="0"/>
                          <a:cs typeface="Calibri" panose="020F0502020204030204" pitchFamily="34" charset="0"/>
                        </a:rPr>
                        <a:t>46 - 60</a:t>
                      </a:r>
                    </a:p>
                  </a:txBody>
                  <a:tcPr marL="70024" marR="70024" marT="35013" marB="35013"/>
                </a:tc>
                <a:tc>
                  <a:txBody>
                    <a:bodyPr/>
                    <a:lstStyle/>
                    <a:p>
                      <a:pPr algn="ctr"/>
                      <a:r>
                        <a:rPr lang="en-US" sz="1200" dirty="0">
                          <a:solidFill>
                            <a:schemeClr val="tx1"/>
                          </a:solidFill>
                          <a:latin typeface="Calibri" panose="020F0502020204030204" pitchFamily="34" charset="0"/>
                          <a:cs typeface="Calibri" panose="020F0502020204030204" pitchFamily="34" charset="0"/>
                        </a:rPr>
                        <a:t>2</a:t>
                      </a:r>
                    </a:p>
                  </a:txBody>
                  <a:tcPr marL="70024" marR="70024" marT="35013" marB="35013"/>
                </a:tc>
                <a:extLst>
                  <a:ext uri="{0D108BD9-81ED-4DB2-BD59-A6C34878D82A}">
                    <a16:rowId xmlns:a16="http://schemas.microsoft.com/office/drawing/2014/main" val="3356332862"/>
                  </a:ext>
                </a:extLst>
              </a:tr>
              <a:tr h="259080">
                <a:tc>
                  <a:txBody>
                    <a:bodyPr/>
                    <a:lstStyle/>
                    <a:p>
                      <a:pPr algn="ctr"/>
                      <a:r>
                        <a:rPr lang="en-US" sz="1200" dirty="0">
                          <a:solidFill>
                            <a:schemeClr val="tx1"/>
                          </a:solidFill>
                          <a:latin typeface="Calibri" panose="020F0502020204030204" pitchFamily="34" charset="0"/>
                          <a:cs typeface="Calibri" panose="020F0502020204030204" pitchFamily="34" charset="0"/>
                        </a:rPr>
                        <a:t>31 - 45</a:t>
                      </a:r>
                    </a:p>
                  </a:txBody>
                  <a:tcPr marL="70024" marR="70024" marT="35013" marB="35013"/>
                </a:tc>
                <a:tc>
                  <a:txBody>
                    <a:bodyPr/>
                    <a:lstStyle/>
                    <a:p>
                      <a:pPr algn="ctr"/>
                      <a:r>
                        <a:rPr lang="en-US" sz="1200" dirty="0">
                          <a:solidFill>
                            <a:schemeClr val="tx1"/>
                          </a:solidFill>
                          <a:latin typeface="Calibri" panose="020F0502020204030204" pitchFamily="34" charset="0"/>
                          <a:cs typeface="Calibri" panose="020F0502020204030204" pitchFamily="34" charset="0"/>
                        </a:rPr>
                        <a:t>1</a:t>
                      </a:r>
                    </a:p>
                  </a:txBody>
                  <a:tcPr marL="70024" marR="70024" marT="35013" marB="35013"/>
                </a:tc>
                <a:extLst>
                  <a:ext uri="{0D108BD9-81ED-4DB2-BD59-A6C34878D82A}">
                    <a16:rowId xmlns:a16="http://schemas.microsoft.com/office/drawing/2014/main" val="2508689081"/>
                  </a:ext>
                </a:extLst>
              </a:tr>
              <a:tr h="259080">
                <a:tc>
                  <a:txBody>
                    <a:bodyPr/>
                    <a:lstStyle/>
                    <a:p>
                      <a:pPr algn="ctr"/>
                      <a:r>
                        <a:rPr lang="en-US" sz="1200" dirty="0">
                          <a:solidFill>
                            <a:schemeClr val="tx1"/>
                          </a:solidFill>
                          <a:latin typeface="Calibri" panose="020F0502020204030204" pitchFamily="34" charset="0"/>
                          <a:cs typeface="Calibri" panose="020F0502020204030204" pitchFamily="34" charset="0"/>
                        </a:rPr>
                        <a:t>1 - 30</a:t>
                      </a:r>
                    </a:p>
                  </a:txBody>
                  <a:tcPr marL="70024" marR="70024" marT="35013" marB="35013"/>
                </a:tc>
                <a:tc>
                  <a:txBody>
                    <a:bodyPr/>
                    <a:lstStyle/>
                    <a:p>
                      <a:pPr algn="ctr"/>
                      <a:r>
                        <a:rPr lang="en-US" sz="1200" dirty="0">
                          <a:solidFill>
                            <a:schemeClr val="tx1"/>
                          </a:solidFill>
                          <a:latin typeface="Calibri" panose="020F0502020204030204" pitchFamily="34" charset="0"/>
                          <a:cs typeface="Calibri" panose="020F0502020204030204" pitchFamily="34" charset="0"/>
                        </a:rPr>
                        <a:t>0</a:t>
                      </a:r>
                    </a:p>
                  </a:txBody>
                  <a:tcPr marL="70024" marR="70024" marT="35013" marB="35013"/>
                </a:tc>
                <a:extLst>
                  <a:ext uri="{0D108BD9-81ED-4DB2-BD59-A6C34878D82A}">
                    <a16:rowId xmlns:a16="http://schemas.microsoft.com/office/drawing/2014/main" val="941093107"/>
                  </a:ext>
                </a:extLst>
              </a:tr>
            </a:tbl>
          </a:graphicData>
        </a:graphic>
      </p:graphicFrame>
      <p:sp>
        <p:nvSpPr>
          <p:cNvPr id="3" name="Slide Number Placeholder 2">
            <a:extLst>
              <a:ext uri="{FF2B5EF4-FFF2-40B4-BE49-F238E27FC236}">
                <a16:creationId xmlns:a16="http://schemas.microsoft.com/office/drawing/2014/main" id="{2E86582B-1D2B-0CA1-CFD3-1F03E4E4DE14}"/>
              </a:ext>
            </a:extLst>
          </p:cNvPr>
          <p:cNvSpPr>
            <a:spLocks noGrp="1"/>
          </p:cNvSpPr>
          <p:nvPr>
            <p:ph type="sldNum" sz="quarter" idx="12"/>
          </p:nvPr>
        </p:nvSpPr>
        <p:spPr/>
        <p:txBody>
          <a:bodyPr/>
          <a:lstStyle/>
          <a:p>
            <a:pPr>
              <a:defRPr/>
            </a:pPr>
            <a:fld id="{8DF924FF-446F-4E20-9235-672FAB9C702C}" type="slidenum">
              <a:rPr lang="en-US" smtClean="0"/>
              <a:pPr>
                <a:defRPr/>
              </a:pPr>
              <a:t>4</a:t>
            </a:fld>
            <a:endParaRPr lang="en-US" dirty="0"/>
          </a:p>
        </p:txBody>
      </p:sp>
    </p:spTree>
    <p:extLst>
      <p:ext uri="{BB962C8B-B14F-4D97-AF65-F5344CB8AC3E}">
        <p14:creationId xmlns:p14="http://schemas.microsoft.com/office/powerpoint/2010/main" val="2222462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30B77DF-6A29-123F-DF29-AAD59D54B85E}"/>
              </a:ext>
            </a:extLst>
          </p:cNvPr>
          <p:cNvSpPr txBox="1"/>
          <p:nvPr/>
        </p:nvSpPr>
        <p:spPr>
          <a:xfrm>
            <a:off x="253012" y="136524"/>
            <a:ext cx="8641080" cy="5840060"/>
          </a:xfrm>
          <a:prstGeom prst="rect">
            <a:avLst/>
          </a:prstGeom>
          <a:noFill/>
        </p:spPr>
        <p:txBody>
          <a:bodyPr wrap="square">
            <a:spAutoFit/>
          </a:bodyPr>
          <a:lstStyle/>
          <a:p>
            <a:pPr algn="l"/>
            <a:r>
              <a:rPr lang="en-US" sz="1600" b="1" i="0" u="sng" dirty="0">
                <a:solidFill>
                  <a:srgbClr val="1D2228"/>
                </a:solidFill>
                <a:effectLst/>
                <a:latin typeface="Calibri" panose="020F0502020204030204" pitchFamily="34" charset="0"/>
                <a:cs typeface="Calibri" panose="020F0502020204030204" pitchFamily="34" charset="0"/>
              </a:rPr>
              <a:t>Regulation VI - Pitchers</a:t>
            </a:r>
          </a:p>
          <a:p>
            <a:pPr algn="l">
              <a:lnSpc>
                <a:spcPts val="1000"/>
              </a:lnSpc>
            </a:pPr>
            <a:endParaRPr lang="en-US" sz="1600" dirty="0">
              <a:solidFill>
                <a:srgbClr val="1D2228"/>
              </a:solidFill>
              <a:latin typeface="Calibri" panose="020F0502020204030204" pitchFamily="34" charset="0"/>
              <a:cs typeface="Calibri" panose="020F0502020204030204" pitchFamily="34" charset="0"/>
            </a:endParaRPr>
          </a:p>
          <a:p>
            <a:pPr algn="l"/>
            <a:r>
              <a:rPr lang="en-US" sz="1600" dirty="0">
                <a:solidFill>
                  <a:srgbClr val="1D2228"/>
                </a:solidFill>
                <a:latin typeface="Calibri" panose="020F0502020204030204" pitchFamily="34" charset="0"/>
                <a:cs typeface="Calibri" panose="020F0502020204030204" pitchFamily="34" charset="0"/>
              </a:rPr>
              <a:t>(k) Pitching in more than one (1) game in a day:</a:t>
            </a:r>
          </a:p>
          <a:p>
            <a:pPr algn="l">
              <a:lnSpc>
                <a:spcPts val="500"/>
              </a:lnSpc>
            </a:pPr>
            <a:endParaRPr lang="en-US" sz="1600" u="sng" dirty="0">
              <a:solidFill>
                <a:srgbClr val="1D2228"/>
              </a:solidFill>
              <a:latin typeface="Calibri" panose="020F0502020204030204" pitchFamily="34" charset="0"/>
              <a:cs typeface="Calibri" panose="020F0502020204030204" pitchFamily="34" charset="0"/>
            </a:endParaRPr>
          </a:p>
          <a:p>
            <a:pPr marL="285750" indent="-285750" algn="l">
              <a:buFont typeface="Arial" panose="020B0604020202020204" pitchFamily="34" charset="0"/>
              <a:buChar char="•"/>
            </a:pPr>
            <a:r>
              <a:rPr lang="en-US" sz="1600" dirty="0">
                <a:solidFill>
                  <a:srgbClr val="1D2228"/>
                </a:solidFill>
                <a:latin typeface="Calibri" panose="020F0502020204030204" pitchFamily="34" charset="0"/>
                <a:cs typeface="Calibri" panose="020F0502020204030204" pitchFamily="34" charset="0"/>
              </a:rPr>
              <a:t>Minors, Majors, and Intermediate – a player may not pitch in more than one (1) game in a day</a:t>
            </a:r>
          </a:p>
          <a:p>
            <a:pPr algn="l">
              <a:lnSpc>
                <a:spcPts val="1000"/>
              </a:lnSpc>
            </a:pPr>
            <a:endParaRPr lang="en-US" sz="1600" dirty="0">
              <a:solidFill>
                <a:srgbClr val="1D2228"/>
              </a:solidFill>
              <a:latin typeface="Calibri" panose="020F0502020204030204" pitchFamily="34" charset="0"/>
              <a:cs typeface="Calibri" panose="020F0502020204030204" pitchFamily="34" charset="0"/>
            </a:endParaRPr>
          </a:p>
          <a:p>
            <a:pPr marL="285750" indent="-285750" algn="l">
              <a:buFont typeface="Arial" panose="020B0604020202020204" pitchFamily="34" charset="0"/>
              <a:buChar char="•"/>
            </a:pPr>
            <a:r>
              <a:rPr lang="en-US" sz="1600" dirty="0">
                <a:solidFill>
                  <a:srgbClr val="1D2228"/>
                </a:solidFill>
                <a:latin typeface="Calibri" panose="020F0502020204030204" pitchFamily="34" charset="0"/>
                <a:cs typeface="Calibri" panose="020F0502020204030204" pitchFamily="34" charset="0"/>
              </a:rPr>
              <a:t>Juniors and Seniors – a player may be used as a pitcher in up to two (2) games in a day</a:t>
            </a:r>
          </a:p>
          <a:p>
            <a:pPr lvl="1" algn="l"/>
            <a:r>
              <a:rPr lang="en-US" sz="1600" b="1" i="1" dirty="0">
                <a:solidFill>
                  <a:srgbClr val="1D2228"/>
                </a:solidFill>
                <a:latin typeface="Calibri" panose="020F0502020204030204" pitchFamily="34" charset="0"/>
                <a:cs typeface="Calibri" panose="020F0502020204030204" pitchFamily="34" charset="0"/>
              </a:rPr>
              <a:t>Exception</a:t>
            </a:r>
            <a:r>
              <a:rPr lang="en-US" sz="1600" dirty="0">
                <a:solidFill>
                  <a:srgbClr val="1D2228"/>
                </a:solidFill>
                <a:latin typeface="Calibri" panose="020F0502020204030204" pitchFamily="34" charset="0"/>
                <a:cs typeface="Calibri" panose="020F0502020204030204" pitchFamily="34" charset="0"/>
              </a:rPr>
              <a:t>: a 12 year old playing in the Junior and/or Senior Division is not eligible to pitch in two (2) games in a day</a:t>
            </a:r>
          </a:p>
          <a:p>
            <a:pPr algn="l">
              <a:lnSpc>
                <a:spcPts val="1000"/>
              </a:lnSpc>
            </a:pPr>
            <a:endParaRPr lang="en-US" sz="1600" dirty="0">
              <a:solidFill>
                <a:srgbClr val="1D2228"/>
              </a:solidFill>
              <a:latin typeface="Calibri" panose="020F0502020204030204" pitchFamily="34" charset="0"/>
              <a:cs typeface="Calibri" panose="020F0502020204030204" pitchFamily="34" charset="0"/>
            </a:endParaRPr>
          </a:p>
          <a:p>
            <a:pPr marL="285750" indent="-285750" algn="l">
              <a:buFont typeface="Arial" panose="020B0604020202020204" pitchFamily="34" charset="0"/>
              <a:buChar char="•"/>
            </a:pPr>
            <a:r>
              <a:rPr lang="en-US" sz="1600" dirty="0">
                <a:solidFill>
                  <a:srgbClr val="1D2228"/>
                </a:solidFill>
                <a:latin typeface="Calibri" panose="020F0502020204030204" pitchFamily="34" charset="0"/>
                <a:cs typeface="Calibri" panose="020F0502020204030204" pitchFamily="34" charset="0"/>
              </a:rPr>
              <a:t>Juniors and Seniors - if a pitcher reaches 3</a:t>
            </a:r>
            <a:r>
              <a:rPr lang="en-US" sz="1600" b="0" dirty="0">
                <a:latin typeface="Calibri" panose="020F0502020204030204" pitchFamily="34" charset="0"/>
                <a:cs typeface="Calibri" panose="020F0502020204030204" pitchFamily="34" charset="0"/>
              </a:rPr>
              <a:t>0 pitches </a:t>
            </a:r>
            <a:r>
              <a:rPr lang="en-US" sz="1600" b="1" i="1" u="sng" dirty="0">
                <a:latin typeface="Calibri" panose="020F0502020204030204" pitchFamily="34" charset="0"/>
                <a:cs typeface="Calibri" panose="020F0502020204030204" pitchFamily="34" charset="0"/>
              </a:rPr>
              <a:t>while facing a batter</a:t>
            </a:r>
            <a:r>
              <a:rPr lang="en-US" sz="1600" dirty="0">
                <a:latin typeface="Calibri" panose="020F0502020204030204" pitchFamily="34" charset="0"/>
                <a:cs typeface="Calibri" panose="020F0502020204030204" pitchFamily="34" charset="0"/>
              </a:rPr>
              <a:t> in the first game,</a:t>
            </a:r>
            <a:r>
              <a:rPr lang="en-US" sz="1600" b="0" dirty="0">
                <a:latin typeface="Calibri" panose="020F0502020204030204" pitchFamily="34" charset="0"/>
                <a:cs typeface="Calibri" panose="020F0502020204030204" pitchFamily="34" charset="0"/>
              </a:rPr>
              <a:t> the pitcher may continue to pitch, and maintain their eligibility to pitch in the second game on that day, until any one of the following conditions occurs:</a:t>
            </a:r>
          </a:p>
          <a:p>
            <a:pPr marL="800100" lvl="1" indent="-342900" algn="l">
              <a:buFont typeface="+mj-lt"/>
              <a:buAutoNum type="arabicPeriod"/>
            </a:pPr>
            <a:r>
              <a:rPr lang="en-US" sz="1600" dirty="0">
                <a:latin typeface="Calibri" panose="020F0502020204030204" pitchFamily="34" charset="0"/>
                <a:cs typeface="Calibri" panose="020F0502020204030204" pitchFamily="34" charset="0"/>
              </a:rPr>
              <a:t>T</a:t>
            </a:r>
            <a:r>
              <a:rPr lang="en-US" sz="1600" b="0" dirty="0">
                <a:latin typeface="Calibri" panose="020F0502020204030204" pitchFamily="34" charset="0"/>
                <a:cs typeface="Calibri" panose="020F0502020204030204" pitchFamily="34" charset="0"/>
              </a:rPr>
              <a:t>hat batter reaches base</a:t>
            </a:r>
          </a:p>
          <a:p>
            <a:pPr marL="800100" lvl="1" indent="-342900" algn="l">
              <a:buFont typeface="+mj-lt"/>
              <a:buAutoNum type="arabicPeriod"/>
            </a:pPr>
            <a:r>
              <a:rPr lang="en-US" sz="1600" dirty="0">
                <a:latin typeface="Calibri" panose="020F0502020204030204" pitchFamily="34" charset="0"/>
                <a:cs typeface="Calibri" panose="020F0502020204030204" pitchFamily="34" charset="0"/>
              </a:rPr>
              <a:t>T</a:t>
            </a:r>
            <a:r>
              <a:rPr lang="en-US" sz="1600" b="0" dirty="0">
                <a:latin typeface="Calibri" panose="020F0502020204030204" pitchFamily="34" charset="0"/>
                <a:cs typeface="Calibri" panose="020F0502020204030204" pitchFamily="34" charset="0"/>
              </a:rPr>
              <a:t>hat batter is retired</a:t>
            </a:r>
          </a:p>
          <a:p>
            <a:pPr marL="800100" lvl="1" indent="-342900" algn="l">
              <a:buFont typeface="+mj-lt"/>
              <a:buAutoNum type="arabicPeriod"/>
            </a:pPr>
            <a:r>
              <a:rPr lang="en-US" sz="1600" b="0" dirty="0">
                <a:latin typeface="Calibri" panose="020F0502020204030204" pitchFamily="34" charset="0"/>
                <a:cs typeface="Calibri" panose="020F0502020204030204" pitchFamily="34" charset="0"/>
              </a:rPr>
              <a:t>The third out is made to complete the half-inning or the game, or</a:t>
            </a:r>
          </a:p>
          <a:p>
            <a:pPr marL="800100" lvl="1" indent="-342900" algn="l">
              <a:buFont typeface="+mj-lt"/>
              <a:buAutoNum type="arabicPeriod"/>
            </a:pPr>
            <a:r>
              <a:rPr lang="en-US" sz="1600" dirty="0">
                <a:latin typeface="Calibri" panose="020F0502020204030204" pitchFamily="34" charset="0"/>
                <a:cs typeface="Calibri" panose="020F0502020204030204" pitchFamily="34" charset="0"/>
              </a:rPr>
              <a:t>The pitcher is removed from the mound prior to the batter completing their at-bat</a:t>
            </a:r>
          </a:p>
          <a:p>
            <a:pPr lvl="1" algn="l"/>
            <a:endParaRPr lang="en-US" sz="1600" b="0" dirty="0">
              <a:latin typeface="Calibri" panose="020F0502020204030204" pitchFamily="34" charset="0"/>
              <a:cs typeface="Calibri" panose="020F0502020204030204" pitchFamily="34" charset="0"/>
            </a:endParaRPr>
          </a:p>
          <a:p>
            <a:pPr marL="742950" lvl="1" indent="-285750" algn="l">
              <a:buFont typeface="Wingdings" panose="05000000000000000000" pitchFamily="2" charset="2"/>
              <a:buChar char="Ø"/>
            </a:pPr>
            <a:r>
              <a:rPr lang="en-US" sz="1600" b="0" dirty="0">
                <a:latin typeface="Calibri" panose="020F0502020204030204" pitchFamily="34" charset="0"/>
                <a:cs typeface="Calibri" panose="020F0502020204030204" pitchFamily="34" charset="0"/>
              </a:rPr>
              <a:t>The pitcher would be allowed to pitch in a second game provided that pitcher is moved, removed, or the game is completed before delivering a pitch to another batter. </a:t>
            </a:r>
            <a:r>
              <a:rPr lang="en-US" sz="1600" b="1" i="1" dirty="0">
                <a:latin typeface="Calibri" panose="020F0502020204030204" pitchFamily="34" charset="0"/>
                <a:cs typeface="Calibri" panose="020F0502020204030204" pitchFamily="34" charset="0"/>
              </a:rPr>
              <a:t>If a player delivers 31 or more pitches in the first game, and is not covered under the threshold exception, the player may not pitch in the second game that day</a:t>
            </a:r>
            <a:endParaRPr lang="en-US" sz="1600" dirty="0">
              <a:latin typeface="Calibri" panose="020F0502020204030204" pitchFamily="34" charset="0"/>
              <a:cs typeface="Calibri" panose="020F0502020204030204" pitchFamily="34" charset="0"/>
            </a:endParaRPr>
          </a:p>
          <a:p>
            <a:pPr algn="l">
              <a:lnSpc>
                <a:spcPts val="1000"/>
              </a:lnSpc>
            </a:pPr>
            <a:endParaRPr lang="en-US" sz="1600" dirty="0">
              <a:latin typeface="Calibri" panose="020F0502020204030204" pitchFamily="34" charset="0"/>
              <a:cs typeface="Calibri" panose="020F0502020204030204" pitchFamily="34" charset="0"/>
            </a:endParaRPr>
          </a:p>
          <a:p>
            <a:pPr algn="l"/>
            <a:r>
              <a:rPr lang="en-US" sz="1600" b="1" i="1" dirty="0">
                <a:latin typeface="Calibri" panose="020F0502020204030204" pitchFamily="34" charset="0"/>
                <a:cs typeface="Calibri" panose="020F0502020204030204" pitchFamily="34" charset="0"/>
              </a:rPr>
              <a:t>Approved Ruling:</a:t>
            </a:r>
            <a:r>
              <a:rPr lang="en-US" sz="1600" dirty="0">
                <a:latin typeface="Calibri" panose="020F0502020204030204" pitchFamily="34" charset="0"/>
                <a:cs typeface="Calibri" panose="020F0502020204030204" pitchFamily="34" charset="0"/>
              </a:rPr>
              <a:t> if a Junior or Senior League pitcher pitches in more than one (1) game in a day, and has not pitched 31 or more pitches in the first game except as noted under the threshold, the total number of pitches that pitcher may pitch in both games combined is the daily maximum of 95</a:t>
            </a:r>
          </a:p>
        </p:txBody>
      </p:sp>
      <p:sp>
        <p:nvSpPr>
          <p:cNvPr id="2" name="Slide Number Placeholder 1">
            <a:extLst>
              <a:ext uri="{FF2B5EF4-FFF2-40B4-BE49-F238E27FC236}">
                <a16:creationId xmlns:a16="http://schemas.microsoft.com/office/drawing/2014/main" id="{63EE7260-659E-7AF0-EE23-3E5562591998}"/>
              </a:ext>
            </a:extLst>
          </p:cNvPr>
          <p:cNvSpPr>
            <a:spLocks noGrp="1"/>
          </p:cNvSpPr>
          <p:nvPr>
            <p:ph type="sldNum" sz="quarter" idx="12"/>
          </p:nvPr>
        </p:nvSpPr>
        <p:spPr/>
        <p:txBody>
          <a:bodyPr/>
          <a:lstStyle/>
          <a:p>
            <a:pPr>
              <a:defRPr/>
            </a:pPr>
            <a:fld id="{8DF924FF-446F-4E20-9235-672FAB9C702C}" type="slidenum">
              <a:rPr lang="en-US" smtClean="0"/>
              <a:pPr>
                <a:defRPr/>
              </a:pPr>
              <a:t>5</a:t>
            </a:fld>
            <a:endParaRPr lang="en-US" dirty="0"/>
          </a:p>
        </p:txBody>
      </p:sp>
    </p:spTree>
    <p:extLst>
      <p:ext uri="{BB962C8B-B14F-4D97-AF65-F5344CB8AC3E}">
        <p14:creationId xmlns:p14="http://schemas.microsoft.com/office/powerpoint/2010/main" val="809073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D4D36387-BC80-079D-A3B2-C79B48D51A30}"/>
              </a:ext>
            </a:extLst>
          </p:cNvPr>
          <p:cNvSpPr txBox="1"/>
          <p:nvPr/>
        </p:nvSpPr>
        <p:spPr>
          <a:xfrm>
            <a:off x="256032" y="137160"/>
            <a:ext cx="8641080" cy="6494085"/>
          </a:xfrm>
          <a:prstGeom prst="rect">
            <a:avLst/>
          </a:prstGeom>
          <a:noFill/>
        </p:spPr>
        <p:txBody>
          <a:bodyPr wrap="square">
            <a:spAutoFit/>
          </a:bodyPr>
          <a:lstStyle/>
          <a:p>
            <a:pPr algn="l"/>
            <a:r>
              <a:rPr lang="en-US" sz="1600" b="1" i="0" u="sng" dirty="0">
                <a:solidFill>
                  <a:srgbClr val="1D2228"/>
                </a:solidFill>
                <a:effectLst/>
                <a:latin typeface="Calibri" panose="020F0502020204030204" pitchFamily="34" charset="0"/>
                <a:cs typeface="Calibri" panose="020F0502020204030204" pitchFamily="34" charset="0"/>
              </a:rPr>
              <a:t>Regulation IV (</a:t>
            </a:r>
            <a:r>
              <a:rPr lang="en-US" sz="1600" b="1" i="0" u="sng" dirty="0" err="1">
                <a:solidFill>
                  <a:srgbClr val="1D2228"/>
                </a:solidFill>
                <a:effectLst/>
                <a:latin typeface="Calibri" panose="020F0502020204030204" pitchFamily="34" charset="0"/>
                <a:cs typeface="Calibri" panose="020F0502020204030204" pitchFamily="34" charset="0"/>
              </a:rPr>
              <a:t>i</a:t>
            </a:r>
            <a:r>
              <a:rPr lang="en-US" sz="1600" b="1" i="0" u="sng" dirty="0">
                <a:solidFill>
                  <a:srgbClr val="1D2228"/>
                </a:solidFill>
                <a:effectLst/>
                <a:latin typeface="Calibri" panose="020F0502020204030204" pitchFamily="34" charset="0"/>
                <a:cs typeface="Calibri" panose="020F0502020204030204" pitchFamily="34" charset="0"/>
              </a:rPr>
              <a:t>) - Mandatory Play</a:t>
            </a:r>
          </a:p>
          <a:p>
            <a:pPr algn="l"/>
            <a:r>
              <a:rPr lang="en-US" sz="1600" b="0" i="0" dirty="0">
                <a:solidFill>
                  <a:srgbClr val="1D2228"/>
                </a:solidFill>
                <a:effectLst/>
                <a:latin typeface="Calibri" panose="020F0502020204030204" pitchFamily="34" charset="0"/>
                <a:cs typeface="Calibri" panose="020F0502020204030204" pitchFamily="34" charset="0"/>
              </a:rPr>
              <a:t>Every rostered player present at the start of a game will participate in each game for:</a:t>
            </a:r>
          </a:p>
          <a:p>
            <a:pPr marL="742950" lvl="1" indent="-285750" algn="l">
              <a:buFont typeface="Arial" panose="020B0604020202020204" pitchFamily="34" charset="0"/>
              <a:buChar char="•"/>
            </a:pPr>
            <a:r>
              <a:rPr lang="en-US" sz="1600" b="0" i="0" dirty="0">
                <a:solidFill>
                  <a:srgbClr val="1D2228"/>
                </a:solidFill>
                <a:effectLst/>
                <a:latin typeface="Calibri" panose="020F0502020204030204" pitchFamily="34" charset="0"/>
                <a:cs typeface="Calibri" panose="020F0502020204030204" pitchFamily="34" charset="0"/>
              </a:rPr>
              <a:t>a minimum of six (6) defensive outs </a:t>
            </a:r>
            <a:r>
              <a:rPr lang="en-US" sz="1600" b="1" i="0" dirty="0">
                <a:solidFill>
                  <a:srgbClr val="1D2228"/>
                </a:solidFill>
                <a:effectLst/>
                <a:latin typeface="Calibri" panose="020F0502020204030204" pitchFamily="34" charset="0"/>
                <a:cs typeface="Calibri" panose="020F0502020204030204" pitchFamily="34" charset="0"/>
              </a:rPr>
              <a:t>and</a:t>
            </a:r>
          </a:p>
          <a:p>
            <a:pPr marL="742950" lvl="1" indent="-285750" algn="l">
              <a:buFont typeface="Arial" panose="020B0604020202020204" pitchFamily="34" charset="0"/>
              <a:buChar char="•"/>
            </a:pPr>
            <a:r>
              <a:rPr lang="en-US" sz="1600" b="0" i="0" dirty="0">
                <a:solidFill>
                  <a:srgbClr val="1D2228"/>
                </a:solidFill>
                <a:effectLst/>
                <a:latin typeface="Calibri" panose="020F0502020204030204" pitchFamily="34" charset="0"/>
                <a:cs typeface="Calibri" panose="020F0502020204030204" pitchFamily="34" charset="0"/>
              </a:rPr>
              <a:t>bat at least one (1) time</a:t>
            </a:r>
          </a:p>
          <a:p>
            <a:pPr marL="1200150" lvl="2" indent="-285750" algn="l">
              <a:buFont typeface="Wingdings" panose="05000000000000000000" pitchFamily="2" charset="2"/>
              <a:buChar char="Ø"/>
            </a:pPr>
            <a:r>
              <a:rPr lang="en-US" sz="1600" b="0" i="0" dirty="0">
                <a:solidFill>
                  <a:srgbClr val="1D2228"/>
                </a:solidFill>
                <a:effectLst/>
                <a:latin typeface="Calibri" panose="020F0502020204030204" pitchFamily="34" charset="0"/>
                <a:cs typeface="Calibri" panose="020F0502020204030204" pitchFamily="34" charset="0"/>
              </a:rPr>
              <a:t>With 15 to 20 player rosters and 15 or more eligible players are at a game, the Mandatory Play Rule is reduced to three (3) defensive outs and one (1) at bat per game</a:t>
            </a:r>
          </a:p>
          <a:p>
            <a:pPr algn="l">
              <a:lnSpc>
                <a:spcPts val="1000"/>
              </a:lnSpc>
            </a:pPr>
            <a:endParaRPr lang="en-US" sz="1600" b="0" i="0" dirty="0">
              <a:solidFill>
                <a:srgbClr val="1D2228"/>
              </a:solidFill>
              <a:effectLst/>
              <a:latin typeface="Calibri" panose="020F0502020204030204" pitchFamily="34" charset="0"/>
              <a:cs typeface="Calibri" panose="020F0502020204030204" pitchFamily="34" charset="0"/>
            </a:endParaRPr>
          </a:p>
          <a:p>
            <a:pPr algn="l"/>
            <a:r>
              <a:rPr lang="en-US" sz="1600" b="0" i="0" dirty="0">
                <a:solidFill>
                  <a:srgbClr val="1D2228"/>
                </a:solidFill>
                <a:effectLst/>
                <a:latin typeface="Calibri" panose="020F0502020204030204" pitchFamily="34" charset="0"/>
                <a:cs typeface="Calibri" panose="020F0502020204030204" pitchFamily="34" charset="0"/>
              </a:rPr>
              <a:t>“Six (6) defensive outs” is defined as:</a:t>
            </a:r>
          </a:p>
          <a:p>
            <a:pPr marL="742950" lvl="1" indent="-285750" algn="l">
              <a:buFont typeface="Arial" panose="020B0604020202020204" pitchFamily="34" charset="0"/>
              <a:buChar char="•"/>
            </a:pPr>
            <a:r>
              <a:rPr lang="en-US" sz="1600" b="0" i="0" dirty="0">
                <a:solidFill>
                  <a:srgbClr val="1D2228"/>
                </a:solidFill>
                <a:effectLst/>
                <a:latin typeface="Calibri" panose="020F0502020204030204" pitchFamily="34" charset="0"/>
                <a:cs typeface="Calibri" panose="020F0502020204030204" pitchFamily="34" charset="0"/>
              </a:rPr>
              <a:t>A player enters the field in one of the nine defensive positions when their team is on defense and occupies such position while six outs are made</a:t>
            </a:r>
          </a:p>
          <a:p>
            <a:pPr marL="742950" lvl="1" indent="-285750" algn="l">
              <a:buFont typeface="Arial" panose="020B0604020202020204" pitchFamily="34" charset="0"/>
              <a:buChar char="•"/>
            </a:pPr>
            <a:r>
              <a:rPr lang="en-US" sz="1600" b="0" i="0" dirty="0">
                <a:solidFill>
                  <a:srgbClr val="1D2228"/>
                </a:solidFill>
                <a:effectLst/>
                <a:latin typeface="Calibri" panose="020F0502020204030204" pitchFamily="34" charset="0"/>
                <a:cs typeface="Calibri" panose="020F0502020204030204" pitchFamily="34" charset="0"/>
              </a:rPr>
              <a:t>In Minors, if a half-inning ends because the run limit is reached and a player on the defense has played for the entire half-inning, that player will be considered to have participated for three consecutive outs for the purposes of this rule</a:t>
            </a:r>
          </a:p>
          <a:p>
            <a:pPr marL="1200150" lvl="2" indent="-285750" algn="l">
              <a:buFont typeface="Wingdings" panose="05000000000000000000" pitchFamily="2" charset="2"/>
              <a:buChar char="Ø"/>
            </a:pPr>
            <a:r>
              <a:rPr lang="en-US" sz="1600" b="0" i="0" dirty="0">
                <a:solidFill>
                  <a:srgbClr val="1D2228"/>
                </a:solidFill>
                <a:effectLst/>
                <a:latin typeface="Calibri" panose="020F0502020204030204" pitchFamily="34" charset="0"/>
                <a:cs typeface="Calibri" panose="020F0502020204030204" pitchFamily="34" charset="0"/>
              </a:rPr>
              <a:t>However, if the player has not played on defense for the entire inning, that player will be credited only as having played for the number of outs that occurred while the player was used defensively</a:t>
            </a:r>
          </a:p>
          <a:p>
            <a:pPr algn="l">
              <a:lnSpc>
                <a:spcPts val="1000"/>
              </a:lnSpc>
            </a:pPr>
            <a:endParaRPr lang="en-US" sz="1600" b="0" i="0" dirty="0">
              <a:solidFill>
                <a:srgbClr val="1D2228"/>
              </a:solidFill>
              <a:effectLst/>
              <a:latin typeface="Calibri" panose="020F0502020204030204" pitchFamily="34" charset="0"/>
              <a:cs typeface="Calibri" panose="020F0502020204030204" pitchFamily="34" charset="0"/>
            </a:endParaRPr>
          </a:p>
          <a:p>
            <a:pPr algn="l"/>
            <a:r>
              <a:rPr lang="en-US" sz="1600" b="0" i="0" dirty="0">
                <a:solidFill>
                  <a:srgbClr val="1D2228"/>
                </a:solidFill>
                <a:effectLst/>
                <a:latin typeface="Calibri" panose="020F0502020204030204" pitchFamily="34" charset="0"/>
                <a:cs typeface="Calibri" panose="020F0502020204030204" pitchFamily="34" charset="0"/>
              </a:rPr>
              <a:t>“Bat at least one (1) time” is defined as:</a:t>
            </a:r>
          </a:p>
          <a:p>
            <a:pPr marL="742950" lvl="1" indent="-285750" algn="l">
              <a:buFont typeface="Arial" panose="020B0604020202020204" pitchFamily="34" charset="0"/>
              <a:buChar char="•"/>
            </a:pPr>
            <a:r>
              <a:rPr lang="en-US" sz="1600" b="0" i="0" dirty="0">
                <a:solidFill>
                  <a:srgbClr val="1D2228"/>
                </a:solidFill>
                <a:effectLst/>
                <a:latin typeface="Calibri" panose="020F0502020204030204" pitchFamily="34" charset="0"/>
                <a:cs typeface="Calibri" panose="020F0502020204030204" pitchFamily="34" charset="0"/>
              </a:rPr>
              <a:t>A player enters the batter’s box with </a:t>
            </a:r>
            <a:r>
              <a:rPr lang="en-US" sz="1600" b="1" i="1" u="sng" dirty="0">
                <a:solidFill>
                  <a:srgbClr val="1D2228"/>
                </a:solidFill>
                <a:effectLst/>
                <a:latin typeface="Calibri" panose="020F0502020204030204" pitchFamily="34" charset="0"/>
                <a:cs typeface="Calibri" panose="020F0502020204030204" pitchFamily="34" charset="0"/>
              </a:rPr>
              <a:t>no count and</a:t>
            </a:r>
          </a:p>
          <a:p>
            <a:pPr marL="742950" lvl="1" indent="-285750" algn="l">
              <a:buFont typeface="Arial" panose="020B0604020202020204" pitchFamily="34" charset="0"/>
              <a:buChar char="•"/>
            </a:pPr>
            <a:r>
              <a:rPr lang="en-US" sz="1600" dirty="0">
                <a:solidFill>
                  <a:srgbClr val="1D2228"/>
                </a:solidFill>
                <a:latin typeface="Calibri" panose="020F0502020204030204" pitchFamily="34" charset="0"/>
                <a:cs typeface="Calibri" panose="020F0502020204030204" pitchFamily="34" charset="0"/>
              </a:rPr>
              <a:t>C</a:t>
            </a:r>
            <a:r>
              <a:rPr lang="en-US" sz="1600" b="0" i="0" dirty="0">
                <a:solidFill>
                  <a:srgbClr val="1D2228"/>
                </a:solidFill>
                <a:effectLst/>
                <a:latin typeface="Calibri" panose="020F0502020204030204" pitchFamily="34" charset="0"/>
                <a:cs typeface="Calibri" panose="020F0502020204030204" pitchFamily="34" charset="0"/>
              </a:rPr>
              <a:t>ompletes that time at bat by</a:t>
            </a:r>
          </a:p>
          <a:p>
            <a:pPr marL="1257300" lvl="2" indent="-342900" algn="l">
              <a:buFont typeface="+mj-lt"/>
              <a:buAutoNum type="arabicPeriod"/>
            </a:pPr>
            <a:r>
              <a:rPr lang="en-US" sz="1600" b="0" i="0" dirty="0">
                <a:solidFill>
                  <a:srgbClr val="1D2228"/>
                </a:solidFill>
                <a:effectLst/>
                <a:latin typeface="Calibri" panose="020F0502020204030204" pitchFamily="34" charset="0"/>
                <a:cs typeface="Calibri" panose="020F0502020204030204" pitchFamily="34" charset="0"/>
              </a:rPr>
              <a:t>Being retired either as batter or batter-runner; or</a:t>
            </a:r>
          </a:p>
          <a:p>
            <a:pPr marL="1257300" lvl="2" indent="-342900" algn="l">
              <a:buFont typeface="+mj-lt"/>
              <a:buAutoNum type="arabicPeriod"/>
            </a:pPr>
            <a:r>
              <a:rPr lang="en-US" sz="1600" b="0" i="0" dirty="0">
                <a:solidFill>
                  <a:srgbClr val="1D2228"/>
                </a:solidFill>
                <a:effectLst/>
                <a:latin typeface="Calibri" panose="020F0502020204030204" pitchFamily="34" charset="0"/>
                <a:cs typeface="Calibri" panose="020F0502020204030204" pitchFamily="34" charset="0"/>
              </a:rPr>
              <a:t>Reaching base safely and is </a:t>
            </a:r>
            <a:r>
              <a:rPr lang="en-US" sz="1600" dirty="0">
                <a:solidFill>
                  <a:srgbClr val="1D2228"/>
                </a:solidFill>
                <a:latin typeface="Calibri" panose="020F0502020204030204" pitchFamily="34" charset="0"/>
                <a:cs typeface="Calibri" panose="020F0502020204030204" pitchFamily="34" charset="0"/>
              </a:rPr>
              <a:t>then </a:t>
            </a:r>
            <a:r>
              <a:rPr lang="en-US" sz="1600" b="0" i="0" dirty="0">
                <a:solidFill>
                  <a:srgbClr val="1D2228"/>
                </a:solidFill>
                <a:effectLst/>
                <a:latin typeface="Calibri" panose="020F0502020204030204" pitchFamily="34" charset="0"/>
                <a:cs typeface="Calibri" panose="020F0502020204030204" pitchFamily="34" charset="0"/>
              </a:rPr>
              <a:t>retired by force or tag out; or</a:t>
            </a:r>
          </a:p>
          <a:p>
            <a:pPr marL="1257300" lvl="2" indent="-342900" algn="l">
              <a:buFont typeface="+mj-lt"/>
              <a:buAutoNum type="arabicPeriod"/>
            </a:pPr>
            <a:r>
              <a:rPr lang="en-US" sz="1600" dirty="0">
                <a:solidFill>
                  <a:srgbClr val="1D2228"/>
                </a:solidFill>
                <a:latin typeface="Calibri" panose="020F0502020204030204" pitchFamily="34" charset="0"/>
                <a:cs typeface="Calibri" panose="020F0502020204030204" pitchFamily="34" charset="0"/>
              </a:rPr>
              <a:t>S</a:t>
            </a:r>
            <a:r>
              <a:rPr lang="en-US" sz="1600" b="0" i="0" dirty="0">
                <a:solidFill>
                  <a:srgbClr val="1D2228"/>
                </a:solidFill>
                <a:effectLst/>
                <a:latin typeface="Calibri" panose="020F0502020204030204" pitchFamily="34" charset="0"/>
                <a:cs typeface="Calibri" panose="020F0502020204030204" pitchFamily="34" charset="0"/>
              </a:rPr>
              <a:t>cores; or</a:t>
            </a:r>
          </a:p>
          <a:p>
            <a:pPr marL="1257300" lvl="2" indent="-342900" algn="l">
              <a:buFont typeface="+mj-lt"/>
              <a:buAutoNum type="arabicPeriod"/>
            </a:pPr>
            <a:r>
              <a:rPr lang="en-US" sz="1600" b="0" i="0" dirty="0">
                <a:solidFill>
                  <a:srgbClr val="1D2228"/>
                </a:solidFill>
                <a:effectLst/>
                <a:latin typeface="Calibri" panose="020F0502020204030204" pitchFamily="34" charset="0"/>
                <a:cs typeface="Calibri" panose="020F0502020204030204" pitchFamily="34" charset="0"/>
              </a:rPr>
              <a:t>The half-inning or game ends</a:t>
            </a:r>
          </a:p>
          <a:p>
            <a:pPr algn="l">
              <a:lnSpc>
                <a:spcPts val="1000"/>
              </a:lnSpc>
            </a:pPr>
            <a:endParaRPr lang="en-US" sz="1600" b="1" i="1" dirty="0">
              <a:solidFill>
                <a:srgbClr val="1D2228"/>
              </a:solidFill>
              <a:effectLst/>
              <a:latin typeface="Calibri" panose="020F0502020204030204" pitchFamily="34" charset="0"/>
              <a:cs typeface="Calibri" panose="020F0502020204030204" pitchFamily="34" charset="0"/>
            </a:endParaRPr>
          </a:p>
          <a:p>
            <a:pPr algn="l"/>
            <a:r>
              <a:rPr lang="en-US" sz="1600" b="1" i="1" dirty="0">
                <a:solidFill>
                  <a:srgbClr val="1D2228"/>
                </a:solidFill>
                <a:effectLst/>
                <a:latin typeface="Calibri" panose="020F0502020204030204" pitchFamily="34" charset="0"/>
                <a:cs typeface="Calibri" panose="020F0502020204030204" pitchFamily="34" charset="0"/>
              </a:rPr>
              <a:t>Approved Ruling:</a:t>
            </a:r>
            <a:r>
              <a:rPr lang="en-US" sz="1600" b="0" i="0" dirty="0">
                <a:solidFill>
                  <a:srgbClr val="1D2228"/>
                </a:solidFill>
                <a:effectLst/>
                <a:latin typeface="Calibri" panose="020F0502020204030204" pitchFamily="34" charset="0"/>
                <a:cs typeface="Calibri" panose="020F0502020204030204" pitchFamily="34" charset="0"/>
              </a:rPr>
              <a:t>  If a batter is called out by an umpire for using an illegal bat or for batting out of order, this will qualify as an at bat for the purpose of this rule</a:t>
            </a:r>
          </a:p>
        </p:txBody>
      </p:sp>
      <p:sp>
        <p:nvSpPr>
          <p:cNvPr id="3" name="Slide Number Placeholder 2">
            <a:extLst>
              <a:ext uri="{FF2B5EF4-FFF2-40B4-BE49-F238E27FC236}">
                <a16:creationId xmlns:a16="http://schemas.microsoft.com/office/drawing/2014/main" id="{BEA0CB13-040A-635E-9CA3-CAED985153E5}"/>
              </a:ext>
            </a:extLst>
          </p:cNvPr>
          <p:cNvSpPr>
            <a:spLocks noGrp="1"/>
          </p:cNvSpPr>
          <p:nvPr>
            <p:ph type="sldNum" sz="quarter" idx="12"/>
          </p:nvPr>
        </p:nvSpPr>
        <p:spPr/>
        <p:txBody>
          <a:bodyPr/>
          <a:lstStyle/>
          <a:p>
            <a:pPr>
              <a:defRPr/>
            </a:pPr>
            <a:fld id="{8DF924FF-446F-4E20-9235-672FAB9C702C}" type="slidenum">
              <a:rPr lang="en-US" smtClean="0"/>
              <a:pPr>
                <a:defRPr/>
              </a:pPr>
              <a:t>6</a:t>
            </a:fld>
            <a:endParaRPr lang="en-US" dirty="0"/>
          </a:p>
        </p:txBody>
      </p:sp>
    </p:spTree>
    <p:extLst>
      <p:ext uri="{BB962C8B-B14F-4D97-AF65-F5344CB8AC3E}">
        <p14:creationId xmlns:p14="http://schemas.microsoft.com/office/powerpoint/2010/main" val="3903235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30B77DF-6A29-123F-DF29-AAD59D54B85E}"/>
              </a:ext>
            </a:extLst>
          </p:cNvPr>
          <p:cNvSpPr txBox="1"/>
          <p:nvPr/>
        </p:nvSpPr>
        <p:spPr>
          <a:xfrm>
            <a:off x="253012" y="136524"/>
            <a:ext cx="8641080" cy="4770537"/>
          </a:xfrm>
          <a:prstGeom prst="rect">
            <a:avLst/>
          </a:prstGeom>
          <a:noFill/>
        </p:spPr>
        <p:txBody>
          <a:bodyPr wrap="square">
            <a:spAutoFit/>
          </a:bodyPr>
          <a:lstStyle/>
          <a:p>
            <a:pPr algn="l"/>
            <a:r>
              <a:rPr lang="en-US" sz="1600" b="1" i="0" u="sng" dirty="0">
                <a:solidFill>
                  <a:srgbClr val="1D2228"/>
                </a:solidFill>
                <a:effectLst/>
                <a:latin typeface="Calibri" panose="020F0502020204030204" pitchFamily="34" charset="0"/>
                <a:cs typeface="Calibri" panose="020F0502020204030204" pitchFamily="34" charset="0"/>
              </a:rPr>
              <a:t>Regulation IV (</a:t>
            </a:r>
            <a:r>
              <a:rPr lang="en-US" sz="1600" b="1" i="0" u="sng" dirty="0" err="1">
                <a:solidFill>
                  <a:srgbClr val="1D2228"/>
                </a:solidFill>
                <a:effectLst/>
                <a:latin typeface="Calibri" panose="020F0502020204030204" pitchFamily="34" charset="0"/>
                <a:cs typeface="Calibri" panose="020F0502020204030204" pitchFamily="34" charset="0"/>
              </a:rPr>
              <a:t>i</a:t>
            </a:r>
            <a:r>
              <a:rPr lang="en-US" sz="1600" b="1" i="0" u="sng" dirty="0">
                <a:solidFill>
                  <a:srgbClr val="1D2228"/>
                </a:solidFill>
                <a:effectLst/>
                <a:latin typeface="Calibri" panose="020F0502020204030204" pitchFamily="34" charset="0"/>
                <a:cs typeface="Calibri" panose="020F0502020204030204" pitchFamily="34" charset="0"/>
              </a:rPr>
              <a:t>) - Mandatory Play</a:t>
            </a:r>
          </a:p>
          <a:p>
            <a:pPr algn="l"/>
            <a:r>
              <a:rPr lang="en-US" sz="1600" b="1" i="1" dirty="0">
                <a:solidFill>
                  <a:srgbClr val="1D2228"/>
                </a:solidFill>
                <a:effectLst/>
                <a:latin typeface="Calibri" panose="020F0502020204030204" pitchFamily="34" charset="0"/>
                <a:cs typeface="Calibri" panose="020F0502020204030204" pitchFamily="34" charset="0"/>
              </a:rPr>
              <a:t>Penalty:</a:t>
            </a:r>
            <a:r>
              <a:rPr lang="en-US" sz="1600" b="0" i="0" dirty="0">
                <a:solidFill>
                  <a:srgbClr val="1D2228"/>
                </a:solidFill>
                <a:effectLst/>
                <a:latin typeface="Calibri" panose="020F0502020204030204" pitchFamily="34" charset="0"/>
                <a:cs typeface="Calibri" panose="020F0502020204030204" pitchFamily="34" charset="0"/>
              </a:rPr>
              <a:t> The player(s) involved shall:</a:t>
            </a:r>
          </a:p>
          <a:p>
            <a:pPr marL="742950" lvl="1" indent="-285750" algn="l">
              <a:buFont typeface="Arial" panose="020B0604020202020204" pitchFamily="34" charset="0"/>
              <a:buChar char="•"/>
            </a:pPr>
            <a:r>
              <a:rPr lang="en-US" sz="1600" dirty="0">
                <a:solidFill>
                  <a:srgbClr val="1D2228"/>
                </a:solidFill>
                <a:latin typeface="Calibri" panose="020F0502020204030204" pitchFamily="34" charset="0"/>
                <a:cs typeface="Calibri" panose="020F0502020204030204" pitchFamily="34" charset="0"/>
              </a:rPr>
              <a:t>S</a:t>
            </a:r>
            <a:r>
              <a:rPr lang="en-US" sz="1600" b="0" i="0" dirty="0">
                <a:solidFill>
                  <a:srgbClr val="1D2228"/>
                </a:solidFill>
                <a:effectLst/>
                <a:latin typeface="Calibri" panose="020F0502020204030204" pitchFamily="34" charset="0"/>
                <a:cs typeface="Calibri" panose="020F0502020204030204" pitchFamily="34" charset="0"/>
              </a:rPr>
              <a:t>tart the next scheduled game</a:t>
            </a:r>
          </a:p>
          <a:p>
            <a:pPr marL="742950" lvl="1" indent="-285750" algn="l">
              <a:buFont typeface="Arial" panose="020B0604020202020204" pitchFamily="34" charset="0"/>
              <a:buChar char="•"/>
            </a:pPr>
            <a:r>
              <a:rPr lang="en-US" sz="1600" dirty="0">
                <a:solidFill>
                  <a:srgbClr val="1D2228"/>
                </a:solidFill>
                <a:latin typeface="Calibri" panose="020F0502020204030204" pitchFamily="34" charset="0"/>
                <a:cs typeface="Calibri" panose="020F0502020204030204" pitchFamily="34" charset="0"/>
              </a:rPr>
              <a:t>P</a:t>
            </a:r>
            <a:r>
              <a:rPr lang="en-US" sz="1600" b="0" i="0" dirty="0">
                <a:solidFill>
                  <a:srgbClr val="1D2228"/>
                </a:solidFill>
                <a:effectLst/>
                <a:latin typeface="Calibri" panose="020F0502020204030204" pitchFamily="34" charset="0"/>
                <a:cs typeface="Calibri" panose="020F0502020204030204" pitchFamily="34" charset="0"/>
              </a:rPr>
              <a:t>lay any previous requirement not completed in the prior game, and</a:t>
            </a:r>
          </a:p>
          <a:p>
            <a:pPr marL="742950" lvl="1" indent="-285750" algn="l">
              <a:buFont typeface="Arial" panose="020B0604020202020204" pitchFamily="34" charset="0"/>
              <a:buChar char="•"/>
            </a:pPr>
            <a:r>
              <a:rPr lang="en-US" sz="1600" b="0" i="0" dirty="0">
                <a:solidFill>
                  <a:srgbClr val="1D2228"/>
                </a:solidFill>
                <a:effectLst/>
                <a:latin typeface="Calibri" panose="020F0502020204030204" pitchFamily="34" charset="0"/>
                <a:cs typeface="Calibri" panose="020F0502020204030204" pitchFamily="34" charset="0"/>
              </a:rPr>
              <a:t>Reach the requirement for this game before being removed</a:t>
            </a:r>
          </a:p>
          <a:p>
            <a:pPr algn="l"/>
            <a:endParaRPr lang="en-US" sz="1600" b="0" i="0" dirty="0">
              <a:solidFill>
                <a:srgbClr val="1D2228"/>
              </a:solidFill>
              <a:effectLst/>
              <a:latin typeface="Calibri" panose="020F0502020204030204" pitchFamily="34" charset="0"/>
              <a:cs typeface="Calibri" panose="020F0502020204030204" pitchFamily="34" charset="0"/>
            </a:endParaRPr>
          </a:p>
          <a:p>
            <a:pPr algn="l"/>
            <a:r>
              <a:rPr lang="en-US" sz="1600" b="0" i="0" dirty="0">
                <a:solidFill>
                  <a:srgbClr val="1D2228"/>
                </a:solidFill>
                <a:effectLst/>
                <a:latin typeface="Calibri" panose="020F0502020204030204" pitchFamily="34" charset="0"/>
                <a:cs typeface="Calibri" panose="020F0502020204030204" pitchFamily="34" charset="0"/>
              </a:rPr>
              <a:t>The manager shall for the:</a:t>
            </a:r>
          </a:p>
          <a:p>
            <a:pPr lvl="1" algn="l"/>
            <a:r>
              <a:rPr lang="en-US" sz="1600" b="0" i="0" dirty="0">
                <a:solidFill>
                  <a:srgbClr val="1D2228"/>
                </a:solidFill>
                <a:effectLst/>
                <a:latin typeface="Calibri" panose="020F0502020204030204" pitchFamily="34" charset="0"/>
                <a:cs typeface="Calibri" panose="020F0502020204030204" pitchFamily="34" charset="0"/>
              </a:rPr>
              <a:t>A. First Offense - receive a written warning</a:t>
            </a:r>
          </a:p>
          <a:p>
            <a:pPr lvl="1" algn="l"/>
            <a:r>
              <a:rPr lang="en-US" sz="1600" b="0" i="0" dirty="0">
                <a:solidFill>
                  <a:srgbClr val="1D2228"/>
                </a:solidFill>
                <a:effectLst/>
                <a:latin typeface="Calibri" panose="020F0502020204030204" pitchFamily="34" charset="0"/>
                <a:cs typeface="Calibri" panose="020F0502020204030204" pitchFamily="34" charset="0"/>
              </a:rPr>
              <a:t>B. Second Offense - a suspension for the next scheduled game</a:t>
            </a:r>
          </a:p>
          <a:p>
            <a:pPr lvl="1" algn="l"/>
            <a:r>
              <a:rPr lang="en-US" sz="1600" b="0" i="0" dirty="0">
                <a:solidFill>
                  <a:srgbClr val="1D2228"/>
                </a:solidFill>
                <a:effectLst/>
                <a:latin typeface="Calibri" panose="020F0502020204030204" pitchFamily="34" charset="0"/>
                <a:cs typeface="Calibri" panose="020F0502020204030204" pitchFamily="34" charset="0"/>
              </a:rPr>
              <a:t>C. Third Offense - a suspension for remainder of the season</a:t>
            </a:r>
          </a:p>
          <a:p>
            <a:pPr algn="l"/>
            <a:endParaRPr lang="en-US" sz="1600" b="0" i="0" dirty="0">
              <a:solidFill>
                <a:srgbClr val="1D2228"/>
              </a:solidFill>
              <a:effectLst/>
              <a:latin typeface="Calibri" panose="020F0502020204030204" pitchFamily="34" charset="0"/>
              <a:cs typeface="Calibri" panose="020F0502020204030204" pitchFamily="34" charset="0"/>
            </a:endParaRPr>
          </a:p>
          <a:p>
            <a:pPr algn="l"/>
            <a:r>
              <a:rPr lang="en-US" sz="1600" b="0" i="0" dirty="0">
                <a:solidFill>
                  <a:srgbClr val="1D2228"/>
                </a:solidFill>
                <a:effectLst/>
                <a:latin typeface="Calibri" panose="020F0502020204030204" pitchFamily="34" charset="0"/>
                <a:cs typeface="Calibri" panose="020F0502020204030204" pitchFamily="34" charset="0"/>
              </a:rPr>
              <a:t>NOTE 1: If the violation is determined to have been intentional, a more severe penalty may be assessed by the Board of Directors. However, forfeiture of a game may not be invoked.</a:t>
            </a:r>
          </a:p>
          <a:p>
            <a:pPr algn="l"/>
            <a:endParaRPr lang="en-US" sz="1600" b="0" i="0" dirty="0">
              <a:solidFill>
                <a:srgbClr val="1D2228"/>
              </a:solidFill>
              <a:effectLst/>
              <a:latin typeface="Calibri" panose="020F0502020204030204" pitchFamily="34" charset="0"/>
              <a:cs typeface="Calibri" panose="020F0502020204030204" pitchFamily="34" charset="0"/>
            </a:endParaRPr>
          </a:p>
          <a:p>
            <a:pPr algn="l"/>
            <a:r>
              <a:rPr lang="en-US" sz="1600" b="0" i="0" dirty="0">
                <a:solidFill>
                  <a:srgbClr val="1D2228"/>
                </a:solidFill>
                <a:effectLst/>
                <a:latin typeface="Calibri" panose="020F0502020204030204" pitchFamily="34" charset="0"/>
                <a:cs typeface="Calibri" panose="020F0502020204030204" pitchFamily="34" charset="0"/>
              </a:rPr>
              <a:t>NOTE 2:</a:t>
            </a:r>
          </a:p>
          <a:p>
            <a:pPr marL="742950" lvl="1" indent="-285750" algn="l">
              <a:buFont typeface="Arial" panose="020B0604020202020204" pitchFamily="34" charset="0"/>
              <a:buChar char="•"/>
            </a:pPr>
            <a:r>
              <a:rPr lang="en-US" sz="1600" b="0" i="0" dirty="0">
                <a:solidFill>
                  <a:srgbClr val="1D2228"/>
                </a:solidFill>
                <a:effectLst/>
                <a:latin typeface="Calibri" panose="020F0502020204030204" pitchFamily="34" charset="0"/>
                <a:cs typeface="Calibri" panose="020F0502020204030204" pitchFamily="34" charset="0"/>
              </a:rPr>
              <a:t>If the game is shortened for any reason the local league may elect not to impose a penalty on the manager/coach</a:t>
            </a:r>
          </a:p>
          <a:p>
            <a:pPr marL="742950" lvl="1" indent="-285750" algn="l">
              <a:buFont typeface="Arial" panose="020B0604020202020204" pitchFamily="34" charset="0"/>
              <a:buChar char="•"/>
            </a:pPr>
            <a:r>
              <a:rPr lang="en-US" sz="1600" b="1" i="0" dirty="0">
                <a:solidFill>
                  <a:srgbClr val="1D2228"/>
                </a:solidFill>
                <a:effectLst/>
                <a:latin typeface="Calibri" panose="020F0502020204030204" pitchFamily="34" charset="0"/>
                <a:cs typeface="Calibri" panose="020F0502020204030204" pitchFamily="34" charset="0"/>
              </a:rPr>
              <a:t>However, the penalty in this regulation regarding the player who did not meet mandatory play cannot be reduced or waived in a shortened game</a:t>
            </a:r>
          </a:p>
        </p:txBody>
      </p:sp>
      <p:sp>
        <p:nvSpPr>
          <p:cNvPr id="2" name="Slide Number Placeholder 1">
            <a:extLst>
              <a:ext uri="{FF2B5EF4-FFF2-40B4-BE49-F238E27FC236}">
                <a16:creationId xmlns:a16="http://schemas.microsoft.com/office/drawing/2014/main" id="{5729F9A3-EB1D-0D77-CB32-B7D454F09148}"/>
              </a:ext>
            </a:extLst>
          </p:cNvPr>
          <p:cNvSpPr>
            <a:spLocks noGrp="1"/>
          </p:cNvSpPr>
          <p:nvPr>
            <p:ph type="sldNum" sz="quarter" idx="12"/>
          </p:nvPr>
        </p:nvSpPr>
        <p:spPr/>
        <p:txBody>
          <a:bodyPr/>
          <a:lstStyle/>
          <a:p>
            <a:pPr>
              <a:defRPr/>
            </a:pPr>
            <a:fld id="{8DF924FF-446F-4E20-9235-672FAB9C702C}" type="slidenum">
              <a:rPr lang="en-US" smtClean="0"/>
              <a:pPr>
                <a:defRPr/>
              </a:pPr>
              <a:t>7</a:t>
            </a:fld>
            <a:endParaRPr lang="en-US" dirty="0"/>
          </a:p>
        </p:txBody>
      </p:sp>
    </p:spTree>
    <p:extLst>
      <p:ext uri="{BB962C8B-B14F-4D97-AF65-F5344CB8AC3E}">
        <p14:creationId xmlns:p14="http://schemas.microsoft.com/office/powerpoint/2010/main" val="1951039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30B77DF-6A29-123F-DF29-AAD59D54B85E}"/>
              </a:ext>
            </a:extLst>
          </p:cNvPr>
          <p:cNvSpPr txBox="1"/>
          <p:nvPr/>
        </p:nvSpPr>
        <p:spPr>
          <a:xfrm>
            <a:off x="253012" y="136524"/>
            <a:ext cx="8641080" cy="6716198"/>
          </a:xfrm>
          <a:prstGeom prst="rect">
            <a:avLst/>
          </a:prstGeom>
          <a:noFill/>
        </p:spPr>
        <p:txBody>
          <a:bodyPr wrap="square">
            <a:spAutoFit/>
          </a:bodyPr>
          <a:lstStyle/>
          <a:p>
            <a:pPr algn="l"/>
            <a:r>
              <a:rPr lang="en-US" sz="1600" b="1" i="0" u="sng" dirty="0">
                <a:solidFill>
                  <a:srgbClr val="1D2228"/>
                </a:solidFill>
                <a:effectLst/>
                <a:latin typeface="Calibri" panose="020F0502020204030204" pitchFamily="34" charset="0"/>
                <a:cs typeface="Calibri" panose="020F0502020204030204" pitchFamily="34" charset="0"/>
              </a:rPr>
              <a:t>Regulation XIV (e)</a:t>
            </a:r>
            <a:r>
              <a:rPr lang="en-US" sz="1600" b="1" i="0" dirty="0">
                <a:solidFill>
                  <a:srgbClr val="1D2228"/>
                </a:solidFill>
                <a:effectLst/>
                <a:latin typeface="Calibri" panose="020F0502020204030204" pitchFamily="34" charset="0"/>
                <a:cs typeface="Calibri" panose="020F0502020204030204" pitchFamily="34" charset="0"/>
              </a:rPr>
              <a:t> - </a:t>
            </a:r>
            <a:r>
              <a:rPr lang="en-US" sz="1600" i="0" dirty="0">
                <a:solidFill>
                  <a:srgbClr val="1D2228"/>
                </a:solidFill>
                <a:effectLst/>
                <a:latin typeface="Calibri" panose="020F0502020204030204" pitchFamily="34" charset="0"/>
                <a:cs typeface="Calibri" panose="020F0502020204030204" pitchFamily="34" charset="0"/>
              </a:rPr>
              <a:t>the possession and/or use of firearms, tobacco products (including e-cigarettes and vapors), controlled substances, and alcoholic beverages in any form is prohibited on the playing field, benches, or dugouts.  Alcohol is prohibited at the game site</a:t>
            </a:r>
          </a:p>
          <a:p>
            <a:pPr marL="742950" lvl="1" indent="-285750" algn="l">
              <a:buFont typeface="Arial" panose="020B0604020202020204" pitchFamily="34" charset="0"/>
              <a:buChar char="•"/>
            </a:pPr>
            <a:r>
              <a:rPr lang="en-US" sz="1600" dirty="0">
                <a:solidFill>
                  <a:srgbClr val="1D2228"/>
                </a:solidFill>
                <a:latin typeface="Calibri" panose="020F0502020204030204" pitchFamily="34" charset="0"/>
                <a:cs typeface="Calibri" panose="020F0502020204030204" pitchFamily="34" charset="0"/>
              </a:rPr>
              <a:t>Managers/coaches who sneak off for any reason are subject to warning and ejection</a:t>
            </a:r>
            <a:endParaRPr lang="en-US" sz="1600" i="0" dirty="0">
              <a:solidFill>
                <a:srgbClr val="1D2228"/>
              </a:solidFill>
              <a:effectLst/>
              <a:latin typeface="Calibri" panose="020F0502020204030204" pitchFamily="34" charset="0"/>
              <a:cs typeface="Calibri" panose="020F0502020204030204" pitchFamily="34" charset="0"/>
            </a:endParaRPr>
          </a:p>
          <a:p>
            <a:pPr algn="l"/>
            <a:endParaRPr lang="en-US" sz="1600" b="1" i="0" u="sng" dirty="0">
              <a:solidFill>
                <a:srgbClr val="1D2228"/>
              </a:solidFill>
              <a:effectLst/>
              <a:latin typeface="Calibri" panose="020F0502020204030204" pitchFamily="34" charset="0"/>
              <a:cs typeface="Calibri" panose="020F0502020204030204" pitchFamily="34" charset="0"/>
            </a:endParaRPr>
          </a:p>
          <a:p>
            <a:pPr algn="l"/>
            <a:r>
              <a:rPr lang="en-US" sz="1600" b="1" i="0" u="sng" dirty="0">
                <a:solidFill>
                  <a:srgbClr val="1D2228"/>
                </a:solidFill>
                <a:effectLst/>
                <a:latin typeface="Calibri" panose="020F0502020204030204" pitchFamily="34" charset="0"/>
                <a:cs typeface="Calibri" panose="020F0502020204030204" pitchFamily="34" charset="0"/>
              </a:rPr>
              <a:t>Rule 1.00 - Objectives of the Game</a:t>
            </a:r>
          </a:p>
          <a:p>
            <a:pPr algn="l">
              <a:lnSpc>
                <a:spcPts val="500"/>
              </a:lnSpc>
            </a:pPr>
            <a:endParaRPr lang="en-US" sz="1600" dirty="0">
              <a:solidFill>
                <a:srgbClr val="1D2228"/>
              </a:solidFill>
              <a:latin typeface="Calibri" panose="020F0502020204030204" pitchFamily="34" charset="0"/>
              <a:cs typeface="Calibri" panose="020F0502020204030204" pitchFamily="34" charset="0"/>
            </a:endParaRPr>
          </a:p>
          <a:p>
            <a:pPr algn="l"/>
            <a:r>
              <a:rPr lang="en-US" sz="1600" dirty="0">
                <a:solidFill>
                  <a:srgbClr val="1D2228"/>
                </a:solidFill>
                <a:latin typeface="Calibri" panose="020F0502020204030204" pitchFamily="34" charset="0"/>
                <a:cs typeface="Calibri" panose="020F0502020204030204" pitchFamily="34" charset="0"/>
              </a:rPr>
              <a:t>1.01 - Starting a game with 8 players is allowed</a:t>
            </a:r>
          </a:p>
          <a:p>
            <a:pPr algn="l"/>
            <a:endParaRPr lang="en-US" sz="1600" dirty="0">
              <a:solidFill>
                <a:srgbClr val="1D2228"/>
              </a:solidFill>
              <a:latin typeface="Calibri" panose="020F0502020204030204" pitchFamily="34" charset="0"/>
              <a:cs typeface="Calibri" panose="020F0502020204030204" pitchFamily="34" charset="0"/>
            </a:endParaRPr>
          </a:p>
          <a:p>
            <a:pPr algn="l"/>
            <a:r>
              <a:rPr lang="en-US" sz="1600" dirty="0">
                <a:solidFill>
                  <a:srgbClr val="1D2228"/>
                </a:solidFill>
                <a:latin typeface="Calibri" panose="020F0502020204030204" pitchFamily="34" charset="0"/>
                <a:cs typeface="Calibri" panose="020F0502020204030204" pitchFamily="34" charset="0"/>
              </a:rPr>
              <a:t>1.04 - This rule outlines the dimensions of the field as well as how to chalk the field</a:t>
            </a:r>
          </a:p>
          <a:p>
            <a:pPr marL="742950" lvl="1" indent="-285750" algn="l">
              <a:buFont typeface="Arial" panose="020B0604020202020204" pitchFamily="34" charset="0"/>
              <a:buChar char="•"/>
            </a:pPr>
            <a:r>
              <a:rPr lang="en-US" sz="1600" i="1" u="sng" dirty="0">
                <a:solidFill>
                  <a:srgbClr val="1D2228"/>
                </a:solidFill>
                <a:latin typeface="Calibri" panose="020F0502020204030204" pitchFamily="34" charset="0"/>
                <a:cs typeface="Calibri" panose="020F0502020204030204" pitchFamily="34" charset="0"/>
              </a:rPr>
              <a:t>Majors and below the batter’s box should be 4” from the side of home plate</a:t>
            </a:r>
          </a:p>
          <a:p>
            <a:pPr marL="742950" lvl="1" indent="-285750" algn="l">
              <a:buFont typeface="Arial" panose="020B0604020202020204" pitchFamily="34" charset="0"/>
              <a:buChar char="•"/>
            </a:pPr>
            <a:r>
              <a:rPr lang="en-US" sz="1600" i="1" u="sng" dirty="0">
                <a:solidFill>
                  <a:srgbClr val="1D2228"/>
                </a:solidFill>
                <a:latin typeface="Calibri" panose="020F0502020204030204" pitchFamily="34" charset="0"/>
                <a:cs typeface="Calibri" panose="020F0502020204030204" pitchFamily="34" charset="0"/>
              </a:rPr>
              <a:t>Juniors and Seniors the batter’s box should be 6” from the side of home plate</a:t>
            </a:r>
            <a:endParaRPr lang="en-US" sz="1600" dirty="0">
              <a:solidFill>
                <a:srgbClr val="1D2228"/>
              </a:solidFill>
              <a:latin typeface="Calibri" panose="020F0502020204030204" pitchFamily="34" charset="0"/>
              <a:cs typeface="Calibri" panose="020F0502020204030204" pitchFamily="34" charset="0"/>
            </a:endParaRPr>
          </a:p>
          <a:p>
            <a:pPr marR="0" lvl="0" algn="l" defTabSz="914400" rtl="0" eaLnBrk="1" fontAlgn="base" latinLnBrk="0" hangingPunct="1">
              <a:lnSpc>
                <a:spcPts val="1000"/>
              </a:lnSpc>
              <a:spcBef>
                <a:spcPts val="0"/>
              </a:spcBef>
              <a:spcAft>
                <a:spcPct val="0"/>
              </a:spcAft>
              <a:buClrTx/>
              <a:buSzTx/>
              <a:tabLst/>
              <a:defRPr/>
            </a:pP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a:p>
            <a:pPr marR="0" lvl="0" algn="l" defTabSz="914400" rtl="0" eaLnBrk="1" fontAlgn="base" latinLnBrk="0" hangingPunct="1">
              <a:lnSpc>
                <a:spcPct val="100000"/>
              </a:lnSpc>
              <a:spcBef>
                <a:spcPct val="20000"/>
              </a:spcBef>
              <a:spcAft>
                <a:spcPct val="0"/>
              </a:spcAft>
              <a:buClrTx/>
              <a:buSzTx/>
              <a:tabLst/>
              <a:defRPr/>
            </a:pPr>
            <a:r>
              <a:rPr kumimoji="0" lang="en-US" sz="1600" b="1" i="0" u="sng"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Regulation XIV (b)</a:t>
            </a:r>
          </a:p>
          <a:p>
            <a:pPr marL="742950" lvl="1" indent="-285750" algn="l">
              <a:spcBef>
                <a:spcPct val="20000"/>
              </a:spcBef>
              <a:buFont typeface="Arial" panose="020B0604020202020204" pitchFamily="34" charset="0"/>
              <a:buChar char="•"/>
              <a:defRPr/>
            </a:pPr>
            <a:r>
              <a:rPr kumimoji="0" lang="en-US" sz="160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Batboys/batgirls are not permitted at any level of play</a:t>
            </a:r>
          </a:p>
          <a:p>
            <a:pPr marL="742950" lvl="1" indent="-285750" algn="l">
              <a:spcBef>
                <a:spcPct val="20000"/>
              </a:spcBef>
              <a:buFont typeface="Arial" panose="020B0604020202020204" pitchFamily="34" charset="0"/>
              <a:buChar char="•"/>
              <a:defRPr/>
            </a:pPr>
            <a:r>
              <a:rPr kumimoji="0" lang="en-US" sz="160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Except for the batter, base runners, and base coaches at first and third bases, </a:t>
            </a:r>
            <a:r>
              <a:rPr kumimoji="0" lang="en-US" sz="1600" b="1" i="0" u="sng"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all players shall be on their benches in their dugouts or in the bullpen when at bat.  When the team is on defense, all reserve players shall be on their benches or in the bullpen</a:t>
            </a:r>
          </a:p>
          <a:p>
            <a:pPr lvl="2" algn="l">
              <a:spcBef>
                <a:spcPct val="20000"/>
              </a:spcBef>
              <a:defRPr/>
            </a:pPr>
            <a:r>
              <a:rPr lang="en-US" sz="1600" b="1" kern="0" dirty="0">
                <a:solidFill>
                  <a:srgbClr val="000000"/>
                </a:solidFill>
                <a:latin typeface="Calibri" panose="020F0502020204030204" pitchFamily="34" charset="0"/>
                <a:cs typeface="Calibri" panose="020F0502020204030204" pitchFamily="34" charset="0"/>
              </a:rPr>
              <a:t>Exception:</a:t>
            </a:r>
            <a:r>
              <a:rPr lang="en-US" sz="1600" kern="0" dirty="0">
                <a:solidFill>
                  <a:srgbClr val="000000"/>
                </a:solidFill>
                <a:latin typeface="Calibri" panose="020F0502020204030204" pitchFamily="34" charset="0"/>
                <a:cs typeface="Calibri" panose="020F0502020204030204" pitchFamily="34" charset="0"/>
              </a:rPr>
              <a:t> the on-deck position is permitted in </a:t>
            </a:r>
            <a:r>
              <a:rPr lang="en-US" sz="1600" i="1" u="sng" kern="0" dirty="0">
                <a:solidFill>
                  <a:srgbClr val="000000"/>
                </a:solidFill>
                <a:latin typeface="Calibri" panose="020F0502020204030204" pitchFamily="34" charset="0"/>
                <a:cs typeface="Calibri" panose="020F0502020204030204" pitchFamily="34" charset="0"/>
              </a:rPr>
              <a:t>Intermediate, Junior and Senior Divisions </a:t>
            </a:r>
            <a:r>
              <a:rPr lang="en-US" sz="1600" kern="0" dirty="0">
                <a:solidFill>
                  <a:srgbClr val="000000"/>
                </a:solidFill>
                <a:latin typeface="Calibri" panose="020F0502020204030204" pitchFamily="34" charset="0"/>
                <a:cs typeface="Calibri" panose="020F0502020204030204" pitchFamily="34" charset="0"/>
              </a:rPr>
              <a:t>and shall be on their dugout side</a:t>
            </a: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a:p>
            <a:pPr marR="0" lvl="0" algn="l" defTabSz="914400" rtl="0" eaLnBrk="1" fontAlgn="base" latinLnBrk="0" hangingPunct="1">
              <a:lnSpc>
                <a:spcPts val="1000"/>
              </a:lnSpc>
              <a:spcBef>
                <a:spcPts val="0"/>
              </a:spcBef>
              <a:spcAft>
                <a:spcPct val="0"/>
              </a:spcAft>
              <a:buClrTx/>
              <a:buSzTx/>
              <a:tabLst/>
              <a:defRPr/>
            </a:pPr>
            <a:endParaRPr kumimoji="0" lang="en-US" sz="16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a:p>
            <a:pPr algn="l">
              <a:spcBef>
                <a:spcPct val="20000"/>
              </a:spcBef>
              <a:defRPr/>
            </a:pPr>
            <a:r>
              <a:rPr lang="en-US" sz="1600" b="1" i="0" u="sng" dirty="0">
                <a:solidFill>
                  <a:srgbClr val="1D2228"/>
                </a:solidFill>
                <a:effectLst/>
                <a:latin typeface="Calibri" panose="020F0502020204030204" pitchFamily="34" charset="0"/>
                <a:cs typeface="Calibri" panose="020F0502020204030204" pitchFamily="34" charset="0"/>
              </a:rPr>
              <a:t>Rule 1.00 - Objectives of the Game</a:t>
            </a:r>
          </a:p>
          <a:p>
            <a:pPr marR="0" lvl="0" algn="l" defTabSz="914400" rtl="0" eaLnBrk="1" fontAlgn="base" latinLnBrk="0" hangingPunct="1">
              <a:lnSpc>
                <a:spcPts val="500"/>
              </a:lnSpc>
              <a:spcBef>
                <a:spcPts val="0"/>
              </a:spcBef>
              <a:spcAft>
                <a:spcPct val="0"/>
              </a:spcAft>
              <a:buClrTx/>
              <a:buSzTx/>
              <a:tabLst/>
              <a:defRPr/>
            </a:pPr>
            <a:endParaRPr kumimoji="0" lang="en-US" sz="16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a:p>
            <a:pPr marR="0" lvl="0" algn="l" defTabSz="914400" rtl="0" eaLnBrk="1" fontAlgn="base" latinLnBrk="0" hangingPunct="1">
              <a:lnSpc>
                <a:spcPct val="100000"/>
              </a:lnSpc>
              <a:spcBef>
                <a:spcPct val="20000"/>
              </a:spcBef>
              <a:spcAft>
                <a:spcPct val="0"/>
              </a:spcAft>
              <a:buClrTx/>
              <a:buSzTx/>
              <a:tabLst/>
              <a:defRPr/>
            </a:pPr>
            <a:r>
              <a:rPr kumimoji="0" lang="en-US" sz="16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1.08 Note 1 - The on-deck position is </a:t>
            </a:r>
            <a:r>
              <a:rPr kumimoji="0" lang="en-US" sz="1600" b="1" i="1" u="sng"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NOT</a:t>
            </a:r>
            <a:r>
              <a:rPr kumimoji="0" lang="en-US" sz="16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permitted in the Major Division and below</a:t>
            </a:r>
          </a:p>
          <a:p>
            <a:pPr marR="0" lvl="0" algn="l" defTabSz="914400" rtl="0" eaLnBrk="1" fontAlgn="base" latinLnBrk="0" hangingPunct="1">
              <a:lnSpc>
                <a:spcPct val="100000"/>
              </a:lnSpc>
              <a:spcBef>
                <a:spcPct val="20000"/>
              </a:spcBef>
              <a:spcAft>
                <a:spcPct val="0"/>
              </a:spcAft>
              <a:buClrTx/>
              <a:buSzTx/>
              <a:tabLst/>
              <a:defRPr/>
            </a:pPr>
            <a:r>
              <a:rPr kumimoji="0" lang="en-US" sz="16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1.08 Note 2 - Only the first batter of each half-inning will be permitted outside the dugout between half-innings in the Major Division and below</a:t>
            </a:r>
          </a:p>
          <a:p>
            <a:pPr algn="l"/>
            <a:endParaRPr lang="en-US" sz="1600" dirty="0">
              <a:latin typeface="Calibri" panose="020F0502020204030204" pitchFamily="34" charset="0"/>
              <a:cs typeface="Calibri" panose="020F0502020204030204" pitchFamily="34" charset="0"/>
            </a:endParaRPr>
          </a:p>
        </p:txBody>
      </p:sp>
      <p:sp>
        <p:nvSpPr>
          <p:cNvPr id="2" name="Slide Number Placeholder 1">
            <a:extLst>
              <a:ext uri="{FF2B5EF4-FFF2-40B4-BE49-F238E27FC236}">
                <a16:creationId xmlns:a16="http://schemas.microsoft.com/office/drawing/2014/main" id="{91210028-62E1-B246-9F5C-2DA9C01EF702}"/>
              </a:ext>
            </a:extLst>
          </p:cNvPr>
          <p:cNvSpPr>
            <a:spLocks noGrp="1"/>
          </p:cNvSpPr>
          <p:nvPr>
            <p:ph type="sldNum" sz="quarter" idx="12"/>
          </p:nvPr>
        </p:nvSpPr>
        <p:spPr/>
        <p:txBody>
          <a:bodyPr/>
          <a:lstStyle/>
          <a:p>
            <a:pPr>
              <a:defRPr/>
            </a:pPr>
            <a:fld id="{8DF924FF-446F-4E20-9235-672FAB9C702C}" type="slidenum">
              <a:rPr lang="en-US" smtClean="0"/>
              <a:pPr>
                <a:defRPr/>
              </a:pPr>
              <a:t>8</a:t>
            </a:fld>
            <a:endParaRPr lang="en-US" dirty="0"/>
          </a:p>
        </p:txBody>
      </p:sp>
    </p:spTree>
    <p:extLst>
      <p:ext uri="{BB962C8B-B14F-4D97-AF65-F5344CB8AC3E}">
        <p14:creationId xmlns:p14="http://schemas.microsoft.com/office/powerpoint/2010/main" val="45080324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21334</TotalTime>
  <Words>6200</Words>
  <Application>Microsoft Office PowerPoint</Application>
  <PresentationFormat>On-screen Show (4:3)</PresentationFormat>
  <Paragraphs>491</Paragraphs>
  <Slides>26</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Rule 6.07 – Batting Out of Turn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Rock Little League Umpire Training Slides</dc:title>
  <dc:creator>Dennis L. Hardesty</dc:creator>
  <cp:lastModifiedBy>Eileen Allen</cp:lastModifiedBy>
  <cp:revision>597</cp:revision>
  <cp:lastPrinted>2018-03-20T00:09:42Z</cp:lastPrinted>
  <dcterms:created xsi:type="dcterms:W3CDTF">2008-11-08T03:09:46Z</dcterms:created>
  <dcterms:modified xsi:type="dcterms:W3CDTF">2024-03-08T21:31:22Z</dcterms:modified>
</cp:coreProperties>
</file>